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65" r:id="rId3"/>
    <p:sldId id="263" r:id="rId4"/>
    <p:sldId id="256" r:id="rId5"/>
    <p:sldId id="258" r:id="rId6"/>
    <p:sldId id="260" r:id="rId7"/>
  </p:sldIdLst>
  <p:sldSz cx="12192000" cy="9144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1475" autoAdjust="0"/>
    <p:restoredTop sz="94660"/>
  </p:normalViewPr>
  <p:slideViewPr>
    <p:cSldViewPr snapToGrid="0">
      <p:cViewPr>
        <p:scale>
          <a:sx n="58" d="100"/>
          <a:sy n="58" d="100"/>
        </p:scale>
        <p:origin x="-600" y="-24"/>
      </p:cViewPr>
      <p:guideLst>
        <p:guide orient="horz" pos="28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24144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16145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7057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D8DEB2-7C84-46A4-8C23-F304E1276C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76345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8DEB2-7C84-46A4-8C23-F304E1276CC6}" type="datetimeFigureOut">
              <a:rPr lang="en-GB" smtClean="0"/>
              <a:t>31/03/2020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13106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D8DEB2-7C84-46A4-8C23-F304E1276C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396203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D8DEB2-7C84-46A4-8C23-F304E1276CC6}" type="datetimeFigureOut">
              <a:rPr lang="en-GB" smtClean="0"/>
              <a:t>31/03/2020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58569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D8DEB2-7C84-46A4-8C23-F304E1276CC6}" type="datetimeFigureOut">
              <a:rPr lang="en-GB" smtClean="0"/>
              <a:t>31/03/2020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283387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8DEB2-7C84-46A4-8C23-F304E1276CC6}" type="datetimeFigureOut">
              <a:rPr lang="en-GB" smtClean="0"/>
              <a:t>31/03/2020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55039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1594984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D8DEB2-7C84-46A4-8C23-F304E1276CC6}" type="datetimeFigureOut">
              <a:rPr lang="en-GB" smtClean="0"/>
              <a:t>31/03/2020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6EC51E-7873-48C0-BCE4-3FAC0627D102}" type="slidenum">
              <a:rPr lang="en-GB" smtClean="0"/>
              <a:t>‹#›</a:t>
            </a:fld>
            <a:endParaRPr lang="en-GB"/>
          </a:p>
        </p:txBody>
      </p:sp>
    </p:spTree>
    <p:extLst>
      <p:ext uri="{BB962C8B-B14F-4D97-AF65-F5344CB8AC3E}">
        <p14:creationId xmlns:p14="http://schemas.microsoft.com/office/powerpoint/2010/main" val="40972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D8DEB2-7C84-46A4-8C23-F304E1276CC6}" type="datetimeFigureOut">
              <a:rPr lang="en-GB" smtClean="0"/>
              <a:t>31/03/2020</a:t>
            </a:fld>
            <a:endParaRPr lang="en-GB"/>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5A6EC51E-7873-48C0-BCE4-3FAC0627D102}" type="slidenum">
              <a:rPr lang="en-GB" smtClean="0"/>
              <a:t>‹#›</a:t>
            </a:fld>
            <a:endParaRPr lang="en-GB"/>
          </a:p>
        </p:txBody>
      </p:sp>
    </p:spTree>
    <p:extLst>
      <p:ext uri="{BB962C8B-B14F-4D97-AF65-F5344CB8AC3E}">
        <p14:creationId xmlns:p14="http://schemas.microsoft.com/office/powerpoint/2010/main" val="193970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 xmlns:a16="http://schemas.microsoft.com/office/drawing/2014/main" id="{98E513EF-CA36-4C5C-AF12-248DC9670AE6}"/>
              </a:ext>
            </a:extLst>
          </p:cNvPr>
          <p:cNvSpPr txBox="1">
            <a:spLocks noChangeArrowheads="1"/>
          </p:cNvSpPr>
          <p:nvPr/>
        </p:nvSpPr>
        <p:spPr bwMode="auto">
          <a:xfrm>
            <a:off x="706965" y="3820885"/>
            <a:ext cx="10941049" cy="1812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7" tIns="60958" rIns="121917" bIns="60958" numCol="1" anchor="t" anchorCtr="0" compatLnSpc="1">
            <a:prstTxWarp prst="textNoShape">
              <a:avLst/>
            </a:prstTxWarp>
          </a:bodyPr>
          <a:lstStyle/>
          <a:p>
            <a:pPr algn="ctr" defTabSz="1219170" eaLnBrk="0" fontAlgn="base" hangingPunct="0">
              <a:spcBef>
                <a:spcPct val="0"/>
              </a:spcBef>
              <a:spcAft>
                <a:spcPct val="0"/>
              </a:spcAft>
            </a:pPr>
            <a:r>
              <a:rPr lang="en-US" altLang="en-US" sz="9800" b="1" dirty="0" smtClean="0">
                <a:latin typeface="Open Sans" panose="020B0606030504020204" pitchFamily="34" charset="0"/>
                <a:ea typeface="Times New Roman" panose="02020603050405020304" pitchFamily="18" charset="0"/>
                <a:cs typeface="Open Sans" panose="020B0606030504020204" pitchFamily="34" charset="0"/>
              </a:rPr>
              <a:t>The C.I.A Model</a:t>
            </a:r>
            <a:endParaRPr lang="en-US" altLang="en-US" sz="6600" dirty="0">
              <a:latin typeface="Arial" panose="020B0604020202020204" pitchFamily="34" charset="0"/>
            </a:endParaRPr>
          </a:p>
        </p:txBody>
      </p:sp>
      <p:pic>
        <p:nvPicPr>
          <p:cNvPr id="6" name="Picture 5">
            <a:extLst>
              <a:ext uri="{FF2B5EF4-FFF2-40B4-BE49-F238E27FC236}">
                <a16:creationId xmlns="" xmlns:a16="http://schemas.microsoft.com/office/drawing/2014/main" id="{BCB49BDC-9F49-44B4-B217-1219E6D31AA0}"/>
              </a:ext>
            </a:extLst>
          </p:cNvPr>
          <p:cNvPicPr/>
          <p:nvPr/>
        </p:nvPicPr>
        <p:blipFill rotWithShape="1">
          <a:blip r:embed="rId2" cstate="print">
            <a:extLst>
              <a:ext uri="{28A0092B-C50C-407E-A947-70E740481C1C}">
                <a14:useLocalDpi xmlns:a14="http://schemas.microsoft.com/office/drawing/2010/main" val="0"/>
              </a:ext>
            </a:extLst>
          </a:blip>
          <a:srcRect r="31453"/>
          <a:stretch/>
        </p:blipFill>
        <p:spPr>
          <a:xfrm>
            <a:off x="6204093" y="203200"/>
            <a:ext cx="5886307" cy="820771"/>
          </a:xfrm>
          <a:prstGeom prst="rect">
            <a:avLst/>
          </a:prstGeom>
        </p:spPr>
      </p:pic>
      <p:sp>
        <p:nvSpPr>
          <p:cNvPr id="7" name="Line 18">
            <a:extLst>
              <a:ext uri="{FF2B5EF4-FFF2-40B4-BE49-F238E27FC236}">
                <a16:creationId xmlns="" xmlns:a16="http://schemas.microsoft.com/office/drawing/2014/main" id="{DDFBB014-E877-41F8-9C3D-8FD3B0832744}"/>
              </a:ext>
            </a:extLst>
          </p:cNvPr>
          <p:cNvSpPr>
            <a:spLocks noChangeShapeType="1"/>
          </p:cNvSpPr>
          <p:nvPr/>
        </p:nvSpPr>
        <p:spPr bwMode="auto">
          <a:xfrm>
            <a:off x="645585" y="1210733"/>
            <a:ext cx="10941049" cy="0"/>
          </a:xfrm>
          <a:prstGeom prst="line">
            <a:avLst/>
          </a:prstGeom>
          <a:noFill/>
          <a:ln w="12700">
            <a:solidFill>
              <a:srgbClr val="C6D30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7" tIns="60958" rIns="121917" bIns="60958" anchor="ctr"/>
          <a:lstStyle/>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p:nvSpPr>
        <p:spPr>
          <a:xfrm>
            <a:off x="610817" y="7933682"/>
            <a:ext cx="11133344" cy="830997"/>
          </a:xfrm>
          <a:prstGeom prst="rect">
            <a:avLst/>
          </a:prstGeom>
          <a:ln>
            <a:solidFill>
              <a:schemeClr val="tx1"/>
            </a:solidFill>
          </a:ln>
        </p:spPr>
        <p:txBody>
          <a:bodyPr wrap="square">
            <a:spAutoFit/>
          </a:bodyPr>
          <a:lstStyle/>
          <a:p>
            <a:r>
              <a:rPr lang="en-GB" sz="24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A stress management technique for helping to put things into perspective and re-establishing a sense of control.</a:t>
            </a:r>
          </a:p>
        </p:txBody>
      </p:sp>
    </p:spTree>
    <p:extLst>
      <p:ext uri="{BB962C8B-B14F-4D97-AF65-F5344CB8AC3E}">
        <p14:creationId xmlns:p14="http://schemas.microsoft.com/office/powerpoint/2010/main" val="299678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CB9020D-7279-4840-A6F4-756002E21A11}"/>
              </a:ext>
            </a:extLst>
          </p:cNvPr>
          <p:cNvSpPr txBox="1"/>
          <p:nvPr/>
        </p:nvSpPr>
        <p:spPr>
          <a:xfrm>
            <a:off x="1698171" y="60115"/>
            <a:ext cx="9421586" cy="1015663"/>
          </a:xfrm>
          <a:prstGeom prst="rect">
            <a:avLst/>
          </a:prstGeom>
          <a:noFill/>
        </p:spPr>
        <p:txBody>
          <a:bodyPr wrap="square" rtlCol="0">
            <a:spAutoFit/>
          </a:bodyPr>
          <a:lstStyle/>
          <a:p>
            <a:pPr algn="ctr"/>
            <a:r>
              <a:rPr lang="en-GB" sz="6000" b="1" dirty="0" smtClean="0">
                <a:latin typeface="Open Sans" panose="020B0606030504020204" pitchFamily="34" charset="0"/>
                <a:ea typeface="Open Sans" panose="020B0606030504020204" pitchFamily="34" charset="0"/>
                <a:cs typeface="Open Sans" panose="020B0606030504020204" pitchFamily="34" charset="0"/>
              </a:rPr>
              <a:t>The Power of Choice</a:t>
            </a:r>
            <a:endParaRPr lang="en-GB" sz="6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 xmlns:a16="http://schemas.microsoft.com/office/drawing/2014/main" id="{EF9BE4C1-7C97-465B-AE35-E2C4FF1FB671}"/>
              </a:ext>
            </a:extLst>
          </p:cNvPr>
          <p:cNvSpPr/>
          <p:nvPr/>
        </p:nvSpPr>
        <p:spPr>
          <a:xfrm>
            <a:off x="246926" y="1398869"/>
            <a:ext cx="11698148" cy="7478970"/>
          </a:xfrm>
          <a:prstGeom prst="rect">
            <a:avLst/>
          </a:prstGeom>
        </p:spPr>
        <p:txBody>
          <a:bodyPr wrap="square">
            <a:spAutoFit/>
          </a:bodyPr>
          <a:lstStyle/>
          <a:p>
            <a:r>
              <a:rPr lang="en-GB" sz="32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Dr </a:t>
            </a:r>
            <a:r>
              <a:rPr lang="en-GB" sz="3200" dirty="0" err="1" smtClean="0">
                <a:solidFill>
                  <a:srgbClr val="000000"/>
                </a:solidFill>
                <a:latin typeface="Open Sans" panose="020B0606030504020204" pitchFamily="34" charset="0"/>
                <a:ea typeface="Open Sans" panose="020B0606030504020204" pitchFamily="34" charset="0"/>
                <a:cs typeface="Open Sans" panose="020B0606030504020204" pitchFamily="34" charset="0"/>
              </a:rPr>
              <a:t>Vitkor</a:t>
            </a:r>
            <a:r>
              <a:rPr lang="en-GB" sz="32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 Frankl, author of the book “Man’s Search for Meaning” was imprisoned by the Nazis in WWII because he was a Jew.  His wife, his children, and his parents were all killed in the holocaust.</a:t>
            </a:r>
          </a:p>
          <a:p>
            <a:endParaRPr lang="en-GB" sz="3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GB" sz="32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The Gestapo made him strip.  He stood there totally naked.  As they cut away his wedding band, Viktor said to himself,</a:t>
            </a:r>
          </a:p>
          <a:p>
            <a:endParaRPr lang="en-GB" sz="3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GB" sz="3200" i="1"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“You can take my wife, you can take away my children,  you can strip me of my clothes and my freedom, but there is one thing no person can ever take away from me – and that is my freedom to choose how I will respond to what happens to me!”</a:t>
            </a:r>
          </a:p>
          <a:p>
            <a:endParaRPr lang="en-GB" sz="3200" i="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GB" sz="32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The last of the human freedom – to choose one’s attitude in any given set of circumstances, to choose one’s own way.</a:t>
            </a:r>
          </a:p>
        </p:txBody>
      </p:sp>
    </p:spTree>
    <p:extLst>
      <p:ext uri="{BB962C8B-B14F-4D97-AF65-F5344CB8AC3E}">
        <p14:creationId xmlns:p14="http://schemas.microsoft.com/office/powerpoint/2010/main" val="199743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i.a control influence accept">
            <a:extLst>
              <a:ext uri="{FF2B5EF4-FFF2-40B4-BE49-F238E27FC236}">
                <a16:creationId xmlns="" xmlns:a16="http://schemas.microsoft.com/office/drawing/2014/main" id="{4036924B-BA70-48F4-95BA-3D41DBCD6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385" y="2117802"/>
            <a:ext cx="4527078" cy="483399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0F014C00-F7BD-4ED2-878E-F8C34CD27E10}"/>
              </a:ext>
            </a:extLst>
          </p:cNvPr>
          <p:cNvSpPr txBox="1"/>
          <p:nvPr/>
        </p:nvSpPr>
        <p:spPr>
          <a:xfrm>
            <a:off x="3228372" y="60115"/>
            <a:ext cx="5735256" cy="1015663"/>
          </a:xfrm>
          <a:prstGeom prst="rect">
            <a:avLst/>
          </a:prstGeom>
          <a:noFill/>
        </p:spPr>
        <p:txBody>
          <a:bodyPr wrap="square" rtlCol="0">
            <a:spAutoFit/>
          </a:bodyPr>
          <a:lstStyle/>
          <a:p>
            <a:pPr algn="ctr"/>
            <a:r>
              <a:rPr lang="en-GB" sz="6000" b="1" dirty="0">
                <a:latin typeface="Open Sans" panose="020B0606030504020204" pitchFamily="34" charset="0"/>
                <a:ea typeface="Open Sans" panose="020B0606030504020204" pitchFamily="34" charset="0"/>
                <a:cs typeface="Open Sans" panose="020B0606030504020204" pitchFamily="34" charset="0"/>
              </a:rPr>
              <a:t>C-I-A</a:t>
            </a:r>
          </a:p>
        </p:txBody>
      </p:sp>
      <p:sp>
        <p:nvSpPr>
          <p:cNvPr id="6" name="Rectangle 5">
            <a:extLst>
              <a:ext uri="{FF2B5EF4-FFF2-40B4-BE49-F238E27FC236}">
                <a16:creationId xmlns="" xmlns:a16="http://schemas.microsoft.com/office/drawing/2014/main" id="{2835105A-5E66-48A2-8BF8-9EFD77B8EBF0}"/>
              </a:ext>
            </a:extLst>
          </p:cNvPr>
          <p:cNvSpPr/>
          <p:nvPr/>
        </p:nvSpPr>
        <p:spPr>
          <a:xfrm>
            <a:off x="414071" y="2530649"/>
            <a:ext cx="6231658" cy="4154984"/>
          </a:xfrm>
          <a:prstGeom prst="rect">
            <a:avLst/>
          </a:prstGeom>
        </p:spPr>
        <p:txBody>
          <a:bodyPr wrap="square">
            <a:spAutoFit/>
          </a:bodyPr>
          <a:lstStyle/>
          <a:p>
            <a:pPr marL="514350" indent="-514350" fontAlgn="base">
              <a:buFont typeface="+mj-lt"/>
              <a:buAutoNum type="arabicPeriod"/>
            </a:pPr>
            <a:r>
              <a:rPr lang="en-GB" sz="2400" dirty="0" smtClean="0">
                <a:latin typeface="Open Sans" panose="020B0606030504020204" pitchFamily="34" charset="0"/>
                <a:ea typeface="Open Sans" panose="020B0606030504020204" pitchFamily="34" charset="0"/>
                <a:cs typeface="Open Sans" panose="020B0606030504020204" pitchFamily="34" charset="0"/>
              </a:rPr>
              <a:t>Control</a:t>
            </a:r>
            <a:r>
              <a:rPr lang="en-GB" sz="2400" dirty="0">
                <a:latin typeface="Open Sans" panose="020B0606030504020204" pitchFamily="34" charset="0"/>
                <a:ea typeface="Open Sans" panose="020B0606030504020204" pitchFamily="34" charset="0"/>
                <a:cs typeface="Open Sans" panose="020B0606030504020204" pitchFamily="34" charset="0"/>
              </a:rPr>
              <a:t>: identify the issues or elements of a situation that you can control.</a:t>
            </a:r>
          </a:p>
          <a:p>
            <a:pPr marL="514350" indent="-514350" fontAlgn="base">
              <a:buFont typeface="+mj-lt"/>
              <a:buAutoNum type="arabicPeriod"/>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514350" indent="-514350" fontAlgn="base">
              <a:buFont typeface="+mj-lt"/>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Influence: identify the elements that you can't control, but that you can influence.</a:t>
            </a:r>
          </a:p>
          <a:p>
            <a:pPr marL="514350" indent="-514350" fontAlgn="base">
              <a:buFont typeface="+mj-lt"/>
              <a:buAutoNum type="arabicPeriod"/>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514350" indent="-514350" fontAlgn="base">
              <a:buFont typeface="+mj-lt"/>
              <a:buAutoNum type="arabicPeriod"/>
            </a:pPr>
            <a:r>
              <a:rPr lang="en-GB" sz="2400" dirty="0">
                <a:latin typeface="Open Sans" panose="020B0606030504020204" pitchFamily="34" charset="0"/>
                <a:ea typeface="Open Sans" panose="020B0606030504020204" pitchFamily="34" charset="0"/>
                <a:cs typeface="Open Sans" panose="020B0606030504020204" pitchFamily="34" charset="0"/>
              </a:rPr>
              <a:t>Accept: identify the things that you can neither control nor influence, and adapt accordingly.</a:t>
            </a:r>
            <a:endParaRPr lang="en-GB" sz="2400" i="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 xmlns:a16="http://schemas.microsoft.com/office/drawing/2014/main" id="{EF82EAA1-3C2B-4C3B-9412-90D8A62F3068}"/>
              </a:ext>
            </a:extLst>
          </p:cNvPr>
          <p:cNvSpPr/>
          <p:nvPr/>
        </p:nvSpPr>
        <p:spPr>
          <a:xfrm>
            <a:off x="414071" y="7575628"/>
            <a:ext cx="11527142" cy="1200329"/>
          </a:xfrm>
          <a:prstGeom prst="rect">
            <a:avLst/>
          </a:prstGeom>
        </p:spPr>
        <p:txBody>
          <a:bodyPr wrap="square">
            <a:spAutoFit/>
          </a:bodyPr>
          <a:lstStyle/>
          <a:p>
            <a:r>
              <a:rPr lang="en-GB" sz="2400" dirty="0">
                <a:latin typeface="Open Sans" panose="020B0606030504020204" pitchFamily="34" charset="0"/>
                <a:ea typeface="Open Sans" panose="020B0606030504020204" pitchFamily="34" charset="0"/>
                <a:cs typeface="Open Sans" panose="020B0606030504020204" pitchFamily="34" charset="0"/>
              </a:rPr>
              <a:t>When you understand these potential responses, you can put problems into perspective more easily and get a sense of what you can and can't </a:t>
            </a:r>
            <a:r>
              <a:rPr lang="en-GB" sz="2400" dirty="0" smtClean="0">
                <a:latin typeface="Open Sans" panose="020B0606030504020204" pitchFamily="34" charset="0"/>
                <a:ea typeface="Open Sans" panose="020B0606030504020204" pitchFamily="34" charset="0"/>
                <a:cs typeface="Open Sans" panose="020B0606030504020204" pitchFamily="34" charset="0"/>
              </a:rPr>
              <a:t>accomplish</a:t>
            </a:r>
            <a:r>
              <a:rPr lang="en-GB" sz="2400" dirty="0">
                <a:latin typeface="Open Sans" panose="020B0606030504020204" pitchFamily="34" charset="0"/>
                <a:ea typeface="Open Sans" panose="020B0606030504020204" pitchFamily="34" charset="0"/>
                <a:cs typeface="Open Sans" panose="020B0606030504020204" pitchFamily="34" charset="0"/>
              </a:rPr>
              <a:t>. This enables you to focus your efforts where they'll have the most impact.</a:t>
            </a:r>
          </a:p>
        </p:txBody>
      </p:sp>
      <p:sp>
        <p:nvSpPr>
          <p:cNvPr id="4" name="Rectangle 3"/>
          <p:cNvSpPr/>
          <p:nvPr/>
        </p:nvSpPr>
        <p:spPr>
          <a:xfrm>
            <a:off x="414071" y="1267917"/>
            <a:ext cx="11527142" cy="461665"/>
          </a:xfrm>
          <a:prstGeom prst="rect">
            <a:avLst/>
          </a:prstGeom>
        </p:spPr>
        <p:txBody>
          <a:bodyPr wrap="square">
            <a:spAutoFit/>
          </a:bodyPr>
          <a:lstStyle/>
          <a:p>
            <a:pPr fontAlgn="base"/>
            <a:r>
              <a:rPr lang="en-GB" sz="2400" dirty="0">
                <a:latin typeface="Open Sans" panose="020B0606030504020204" pitchFamily="34" charset="0"/>
                <a:ea typeface="Open Sans" panose="020B0606030504020204" pitchFamily="34" charset="0"/>
                <a:cs typeface="Open Sans" panose="020B0606030504020204" pitchFamily="34" charset="0"/>
              </a:rPr>
              <a:t>A stress-management tool that identifies three ways to respond to challenges:</a:t>
            </a:r>
          </a:p>
        </p:txBody>
      </p:sp>
    </p:spTree>
    <p:extLst>
      <p:ext uri="{BB962C8B-B14F-4D97-AF65-F5344CB8AC3E}">
        <p14:creationId xmlns:p14="http://schemas.microsoft.com/office/powerpoint/2010/main" val="289128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CB9020D-7279-4840-A6F4-756002E21A11}"/>
              </a:ext>
            </a:extLst>
          </p:cNvPr>
          <p:cNvSpPr txBox="1"/>
          <p:nvPr/>
        </p:nvSpPr>
        <p:spPr>
          <a:xfrm>
            <a:off x="3228372" y="60115"/>
            <a:ext cx="5735256" cy="1015663"/>
          </a:xfrm>
          <a:prstGeom prst="rect">
            <a:avLst/>
          </a:prstGeom>
          <a:noFill/>
        </p:spPr>
        <p:txBody>
          <a:bodyPr wrap="square" rtlCol="0">
            <a:spAutoFit/>
          </a:bodyPr>
          <a:lstStyle/>
          <a:p>
            <a:pPr algn="ctr"/>
            <a:r>
              <a:rPr lang="en-GB" sz="6000" b="1" dirty="0">
                <a:latin typeface="Open Sans" panose="020B0606030504020204" pitchFamily="34" charset="0"/>
                <a:ea typeface="Open Sans" panose="020B0606030504020204" pitchFamily="34" charset="0"/>
                <a:cs typeface="Open Sans" panose="020B0606030504020204" pitchFamily="34" charset="0"/>
              </a:rPr>
              <a:t>C-I-A</a:t>
            </a:r>
          </a:p>
        </p:txBody>
      </p:sp>
      <p:sp>
        <p:nvSpPr>
          <p:cNvPr id="6" name="Rectangle 5">
            <a:extLst>
              <a:ext uri="{FF2B5EF4-FFF2-40B4-BE49-F238E27FC236}">
                <a16:creationId xmlns="" xmlns:a16="http://schemas.microsoft.com/office/drawing/2014/main" id="{EF9BE4C1-7C97-465B-AE35-E2C4FF1FB671}"/>
              </a:ext>
            </a:extLst>
          </p:cNvPr>
          <p:cNvSpPr/>
          <p:nvPr/>
        </p:nvSpPr>
        <p:spPr>
          <a:xfrm>
            <a:off x="246926" y="1235583"/>
            <a:ext cx="11698148" cy="4893647"/>
          </a:xfrm>
          <a:prstGeom prst="rect">
            <a:avLst/>
          </a:prstGeom>
        </p:spPr>
        <p:txBody>
          <a:bodyPr wrap="square">
            <a:spAutoFit/>
          </a:bodyPr>
          <a:lstStyle/>
          <a:p>
            <a:r>
              <a:rPr lang="en-GB" sz="2400" dirty="0">
                <a:solidFill>
                  <a:srgbClr val="000000"/>
                </a:solidFill>
                <a:latin typeface="Open Sans" panose="020B0606030504020204" pitchFamily="34" charset="0"/>
                <a:ea typeface="Open Sans" panose="020B0606030504020204" pitchFamily="34" charset="0"/>
                <a:cs typeface="Open Sans" panose="020B0606030504020204" pitchFamily="34" charset="0"/>
              </a:rPr>
              <a:t>Consider a situation or decision in life and ask yourself: </a:t>
            </a:r>
            <a:r>
              <a:rPr lang="en-GB" sz="24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Is this a C, an I, or an A?</a:t>
            </a:r>
          </a:p>
          <a:p>
            <a:endParaRPr lang="en-GB" sz="2400" b="1"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Is this a situation or decision over which I have direct control?  </a:t>
            </a:r>
            <a:r>
              <a:rPr lang="en-GB" sz="2400" i="1" dirty="0">
                <a:solidFill>
                  <a:srgbClr val="0070C0"/>
                </a:solidFill>
                <a:latin typeface="Open Sans" panose="020B0606030504020204" pitchFamily="34" charset="0"/>
                <a:ea typeface="Open Sans" panose="020B0606030504020204" pitchFamily="34" charset="0"/>
                <a:cs typeface="Open Sans" panose="020B0606030504020204" pitchFamily="34" charset="0"/>
              </a:rPr>
              <a:t>(This is limited to our awareness about ourselves and the actions we take.  The key to control lies in the choices we make about how to manage ourselves in three domains – language, emotion and body.)</a:t>
            </a:r>
          </a:p>
          <a:p>
            <a:pPr marL="457200" indent="-457200">
              <a:buFont typeface="Arial" panose="020B0604020202020204" pitchFamily="34" charset="0"/>
              <a:buChar char="•"/>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If I don’t have direct control, can I influence the decision, approach, or outcome? </a:t>
            </a:r>
            <a:r>
              <a:rPr lang="en-GB" sz="2400" dirty="0" smtClean="0">
                <a:latin typeface="Open Sans" panose="020B0606030504020204" pitchFamily="34" charset="0"/>
                <a:ea typeface="Open Sans" panose="020B0606030504020204" pitchFamily="34" charset="0"/>
                <a:cs typeface="Open Sans" panose="020B0606030504020204" pitchFamily="34" charset="0"/>
              </a:rPr>
              <a:t> And </a:t>
            </a:r>
            <a:r>
              <a:rPr lang="en-GB" sz="2400" dirty="0">
                <a:latin typeface="Open Sans" panose="020B0606030504020204" pitchFamily="34" charset="0"/>
                <a:ea typeface="Open Sans" panose="020B0606030504020204" pitchFamily="34" charset="0"/>
                <a:cs typeface="Open Sans" panose="020B0606030504020204" pitchFamily="34" charset="0"/>
              </a:rPr>
              <a:t>how can I most effectively exert that influence?  </a:t>
            </a:r>
          </a:p>
          <a:p>
            <a:pPr marL="457200" indent="-457200">
              <a:buFont typeface="Arial" panose="020B0604020202020204" pitchFamily="34" charset="0"/>
              <a:buChar char="•"/>
            </a:pPr>
            <a:endParaRPr lang="en-GB" sz="2400" i="1" dirty="0">
              <a:latin typeface="Open Sans" panose="020B0606030504020204" pitchFamily="34" charset="0"/>
              <a:ea typeface="Open Sans" panose="020B0606030504020204" pitchFamily="34" charset="0"/>
              <a:cs typeface="Open Sans" panose="020B0606030504020204" pitchFamily="34" charset="0"/>
            </a:endParaRPr>
          </a:p>
          <a:p>
            <a:pPr marL="457200" indent="-457200">
              <a:buFont typeface="Arial" panose="020B0604020202020204" pitchFamily="34" charset="0"/>
              <a:buChar char="•"/>
            </a:pPr>
            <a:r>
              <a:rPr lang="en-GB" sz="2400" dirty="0">
                <a:latin typeface="Open Sans" panose="020B0606030504020204" pitchFamily="34" charset="0"/>
                <a:ea typeface="Open Sans" panose="020B0606030504020204" pitchFamily="34" charset="0"/>
                <a:cs typeface="Open Sans" panose="020B0606030504020204" pitchFamily="34" charset="0"/>
              </a:rPr>
              <a:t>If I have neither control nor influence, can I accept the reality of the situation? </a:t>
            </a:r>
            <a:r>
              <a:rPr lang="en-GB" sz="2400" dirty="0" smtClean="0">
                <a:latin typeface="Open Sans" panose="020B0606030504020204" pitchFamily="34" charset="0"/>
                <a:ea typeface="Open Sans" panose="020B0606030504020204" pitchFamily="34" charset="0"/>
                <a:cs typeface="Open Sans" panose="020B0606030504020204" pitchFamily="34" charset="0"/>
              </a:rPr>
              <a:t> What </a:t>
            </a:r>
            <a:r>
              <a:rPr lang="en-GB" sz="2400" dirty="0">
                <a:latin typeface="Open Sans" panose="020B0606030504020204" pitchFamily="34" charset="0"/>
                <a:ea typeface="Open Sans" panose="020B0606030504020204" pitchFamily="34" charset="0"/>
                <a:cs typeface="Open Sans" panose="020B0606030504020204" pitchFamily="34" charset="0"/>
              </a:rPr>
              <a:t>can I do to make it more palatable? </a:t>
            </a:r>
            <a:r>
              <a:rPr lang="en-GB" sz="2400" dirty="0" smtClean="0">
                <a:latin typeface="Open Sans" panose="020B0606030504020204" pitchFamily="34" charset="0"/>
                <a:ea typeface="Open Sans" panose="020B0606030504020204" pitchFamily="34" charset="0"/>
                <a:cs typeface="Open Sans" panose="020B0606030504020204" pitchFamily="34" charset="0"/>
              </a:rPr>
              <a:t> And </a:t>
            </a:r>
            <a:r>
              <a:rPr lang="en-GB" sz="2400" dirty="0">
                <a:latin typeface="Open Sans" panose="020B0606030504020204" pitchFamily="34" charset="0"/>
                <a:ea typeface="Open Sans" panose="020B0606030504020204" pitchFamily="34" charset="0"/>
                <a:cs typeface="Open Sans" panose="020B0606030504020204" pitchFamily="34" charset="0"/>
              </a:rPr>
              <a:t>if I can’t accept or adapt...what then?</a:t>
            </a:r>
          </a:p>
        </p:txBody>
      </p:sp>
    </p:spTree>
    <p:extLst>
      <p:ext uri="{BB962C8B-B14F-4D97-AF65-F5344CB8AC3E}">
        <p14:creationId xmlns:p14="http://schemas.microsoft.com/office/powerpoint/2010/main" val="3162214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 xmlns:a16="http://schemas.microsoft.com/office/drawing/2014/main" id="{6B56215B-D8B2-44A5-A61C-296443B94CC9}"/>
              </a:ext>
            </a:extLst>
          </p:cNvPr>
          <p:cNvGraphicFramePr>
            <a:graphicFrameLocks noGrp="1"/>
          </p:cNvGraphicFramePr>
          <p:nvPr>
            <p:extLst>
              <p:ext uri="{D42A27DB-BD31-4B8C-83A1-F6EECF244321}">
                <p14:modId xmlns:p14="http://schemas.microsoft.com/office/powerpoint/2010/main" val="1260027137"/>
              </p:ext>
            </p:extLst>
          </p:nvPr>
        </p:nvGraphicFramePr>
        <p:xfrm>
          <a:off x="204210" y="1551213"/>
          <a:ext cx="11748303" cy="6809015"/>
        </p:xfrm>
        <a:graphic>
          <a:graphicData uri="http://schemas.openxmlformats.org/drawingml/2006/table">
            <a:tbl>
              <a:tblPr firstRow="1" bandRow="1">
                <a:tableStyleId>{5C22544A-7EE6-4342-B048-85BDC9FD1C3A}</a:tableStyleId>
              </a:tblPr>
              <a:tblGrid>
                <a:gridCol w="3916101">
                  <a:extLst>
                    <a:ext uri="{9D8B030D-6E8A-4147-A177-3AD203B41FA5}">
                      <a16:colId xmlns="" xmlns:a16="http://schemas.microsoft.com/office/drawing/2014/main" val="2773479971"/>
                    </a:ext>
                  </a:extLst>
                </a:gridCol>
                <a:gridCol w="3916101">
                  <a:extLst>
                    <a:ext uri="{9D8B030D-6E8A-4147-A177-3AD203B41FA5}">
                      <a16:colId xmlns="" xmlns:a16="http://schemas.microsoft.com/office/drawing/2014/main" val="2695088689"/>
                    </a:ext>
                  </a:extLst>
                </a:gridCol>
                <a:gridCol w="3916101">
                  <a:extLst>
                    <a:ext uri="{9D8B030D-6E8A-4147-A177-3AD203B41FA5}">
                      <a16:colId xmlns="" xmlns:a16="http://schemas.microsoft.com/office/drawing/2014/main" val="3195720641"/>
                    </a:ext>
                  </a:extLst>
                </a:gridCol>
              </a:tblGrid>
              <a:tr h="658609">
                <a:tc>
                  <a:txBody>
                    <a:bodyPr/>
                    <a:lstStyle/>
                    <a:p>
                      <a:pPr algn="ctr"/>
                      <a:r>
                        <a:rPr lang="en-GB" dirty="0">
                          <a:solidFill>
                            <a:schemeClr val="tx1"/>
                          </a:solidFill>
                          <a:latin typeface="Open Sans" panose="020B0606030504020204" pitchFamily="34" charset="0"/>
                          <a:ea typeface="Open Sans" panose="020B0606030504020204" pitchFamily="34" charset="0"/>
                          <a:cs typeface="Open Sans" panose="020B0606030504020204" pitchFamily="34" charset="0"/>
                        </a:rPr>
                        <a:t>Control</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Open Sans" panose="020B0606030504020204" pitchFamily="34" charset="0"/>
                          <a:ea typeface="Open Sans" panose="020B0606030504020204" pitchFamily="34" charset="0"/>
                          <a:cs typeface="Open Sans" panose="020B0606030504020204" pitchFamily="34" charset="0"/>
                        </a:rPr>
                        <a:t>Influence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Open Sans" panose="020B0606030504020204" pitchFamily="34" charset="0"/>
                          <a:ea typeface="Open Sans" panose="020B0606030504020204" pitchFamily="34" charset="0"/>
                          <a:cs typeface="Open Sans" panose="020B0606030504020204" pitchFamily="34" charset="0"/>
                        </a:rPr>
                        <a:t>Accept</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10037073"/>
                  </a:ext>
                </a:extLst>
              </a:tr>
              <a:tr h="6150406">
                <a:tc>
                  <a:txBody>
                    <a:bodyPr/>
                    <a:lstStyle/>
                    <a:p>
                      <a:endParaRPr lang="en-GB"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GB"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GB"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1100707949"/>
                  </a:ext>
                </a:extLst>
              </a:tr>
            </a:tbl>
          </a:graphicData>
        </a:graphic>
      </p:graphicFrame>
      <p:sp>
        <p:nvSpPr>
          <p:cNvPr id="2" name="Rectangle 1"/>
          <p:cNvSpPr/>
          <p:nvPr/>
        </p:nvSpPr>
        <p:spPr>
          <a:xfrm>
            <a:off x="212272" y="117705"/>
            <a:ext cx="11740242" cy="1077218"/>
          </a:xfrm>
          <a:prstGeom prst="rect">
            <a:avLst/>
          </a:prstGeom>
        </p:spPr>
        <p:txBody>
          <a:bodyPr wrap="square">
            <a:spAutoFit/>
          </a:bodyPr>
          <a:lstStyle/>
          <a:p>
            <a:r>
              <a:rPr lang="en-GB" sz="3200" i="1" dirty="0">
                <a:latin typeface="Open Sans" panose="020B0606030504020204" pitchFamily="34" charset="0"/>
                <a:ea typeface="Open Sans" panose="020B0606030504020204" pitchFamily="34" charset="0"/>
                <a:cs typeface="Open Sans" panose="020B0606030504020204" pitchFamily="34" charset="0"/>
              </a:rPr>
              <a:t>What can we control or influence about our life </a:t>
            </a:r>
            <a:r>
              <a:rPr lang="en-GB" sz="3200" i="1" dirty="0" smtClean="0">
                <a:latin typeface="Open Sans" panose="020B0606030504020204" pitchFamily="34" charset="0"/>
                <a:ea typeface="Open Sans" panose="020B0606030504020204" pitchFamily="34" charset="0"/>
                <a:cs typeface="Open Sans" panose="020B0606030504020204" pitchFamily="34" charset="0"/>
              </a:rPr>
              <a:t>situation and </a:t>
            </a:r>
            <a:r>
              <a:rPr lang="en-GB" sz="3200" i="1" dirty="0">
                <a:latin typeface="Open Sans" panose="020B0606030504020204" pitchFamily="34" charset="0"/>
                <a:ea typeface="Open Sans" panose="020B0606030504020204" pitchFamily="34" charset="0"/>
                <a:cs typeface="Open Sans" panose="020B0606030504020204" pitchFamily="34" charset="0"/>
              </a:rPr>
              <a:t>what must we accept?</a:t>
            </a:r>
          </a:p>
        </p:txBody>
      </p:sp>
    </p:spTree>
    <p:extLst>
      <p:ext uri="{BB962C8B-B14F-4D97-AF65-F5344CB8AC3E}">
        <p14:creationId xmlns:p14="http://schemas.microsoft.com/office/powerpoint/2010/main" val="300082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026F96D0-C359-494C-A0BC-BEF33CF4282F}"/>
              </a:ext>
            </a:extLst>
          </p:cNvPr>
          <p:cNvSpPr/>
          <p:nvPr/>
        </p:nvSpPr>
        <p:spPr>
          <a:xfrm>
            <a:off x="418616" y="2599474"/>
            <a:ext cx="11632557" cy="4708981"/>
          </a:xfrm>
          <a:prstGeom prst="rect">
            <a:avLst/>
          </a:prstGeom>
        </p:spPr>
        <p:txBody>
          <a:bodyPr wrap="square">
            <a:spAutoFit/>
          </a:bodyPr>
          <a:lstStyle/>
          <a:p>
            <a:r>
              <a:rPr lang="en-GB" sz="6000" i="1" dirty="0">
                <a:latin typeface="Open Sans" panose="020B0606030504020204" pitchFamily="34" charset="0"/>
                <a:ea typeface="Open Sans" panose="020B0606030504020204" pitchFamily="34" charset="0"/>
                <a:cs typeface="Open Sans" panose="020B0606030504020204" pitchFamily="34" charset="0"/>
              </a:rPr>
              <a:t>Grant me the serenity to accept the things I cannot change, courage to change the things I can, and the wisdom to know the difference.</a:t>
            </a:r>
          </a:p>
        </p:txBody>
      </p:sp>
      <p:sp>
        <p:nvSpPr>
          <p:cNvPr id="5" name="TextBox 4">
            <a:extLst>
              <a:ext uri="{FF2B5EF4-FFF2-40B4-BE49-F238E27FC236}">
                <a16:creationId xmlns="" xmlns:a16="http://schemas.microsoft.com/office/drawing/2014/main" id="{8D940306-DE5A-49B1-87D0-F9CBC9F92499}"/>
              </a:ext>
            </a:extLst>
          </p:cNvPr>
          <p:cNvSpPr txBox="1"/>
          <p:nvPr/>
        </p:nvSpPr>
        <p:spPr>
          <a:xfrm>
            <a:off x="1483488" y="277793"/>
            <a:ext cx="9225023" cy="1323439"/>
          </a:xfrm>
          <a:prstGeom prst="rect">
            <a:avLst/>
          </a:prstGeom>
          <a:noFill/>
        </p:spPr>
        <p:txBody>
          <a:bodyPr wrap="square" rtlCol="0">
            <a:spAutoFit/>
          </a:bodyPr>
          <a:lstStyle/>
          <a:p>
            <a:pPr algn="ctr"/>
            <a:r>
              <a:rPr lang="en-GB" sz="8000" b="1" dirty="0">
                <a:latin typeface="Open Sans" panose="020B0606030504020204" pitchFamily="34" charset="0"/>
                <a:ea typeface="Open Sans" panose="020B0606030504020204" pitchFamily="34" charset="0"/>
                <a:cs typeface="Open Sans" panose="020B0606030504020204" pitchFamily="34" charset="0"/>
              </a:rPr>
              <a:t>Serenity Prayer</a:t>
            </a:r>
          </a:p>
        </p:txBody>
      </p:sp>
    </p:spTree>
    <p:extLst>
      <p:ext uri="{BB962C8B-B14F-4D97-AF65-F5344CB8AC3E}">
        <p14:creationId xmlns:p14="http://schemas.microsoft.com/office/powerpoint/2010/main" val="26689167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TotalTime>
  <Words>290</Words>
  <Application>Microsoft Office PowerPoint</Application>
  <PresentationFormat>Custom</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Cooper</dc:creator>
  <cp:lastModifiedBy>Ben</cp:lastModifiedBy>
  <cp:revision>20</cp:revision>
  <cp:lastPrinted>2020-03-04T11:25:05Z</cp:lastPrinted>
  <dcterms:created xsi:type="dcterms:W3CDTF">2020-02-25T14:29:20Z</dcterms:created>
  <dcterms:modified xsi:type="dcterms:W3CDTF">2020-03-31T09:52:26Z</dcterms:modified>
</cp:coreProperties>
</file>