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692" r:id="rId2"/>
    <p:sldId id="278" r:id="rId3"/>
    <p:sldId id="274" r:id="rId4"/>
    <p:sldId id="266" r:id="rId5"/>
    <p:sldId id="272" r:id="rId6"/>
    <p:sldId id="273" r:id="rId7"/>
    <p:sldId id="279" r:id="rId8"/>
    <p:sldId id="268" r:id="rId9"/>
    <p:sldId id="267" r:id="rId10"/>
    <p:sldId id="275" r:id="rId11"/>
    <p:sldId id="276" r:id="rId12"/>
    <p:sldId id="277" r:id="rId13"/>
    <p:sldId id="269" r:id="rId14"/>
  </p:sldIdLst>
  <p:sldSz cx="12192000" cy="9144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8399" autoAdjust="0"/>
  </p:normalViewPr>
  <p:slideViewPr>
    <p:cSldViewPr snapToGrid="0">
      <p:cViewPr varScale="1">
        <p:scale>
          <a:sx n="52" d="100"/>
          <a:sy n="52" d="100"/>
        </p:scale>
        <p:origin x="1260" y="66"/>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CA46BC-B850-44B7-8CE2-EAE668DC7218}"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US"/>
        </a:p>
      </dgm:t>
    </dgm:pt>
    <dgm:pt modelId="{6A35A2CF-2356-4CFA-9541-3E8F3FB09F1B}">
      <dgm:prSet phldrT="[Text]" custT="1"/>
      <dgm:spPr>
        <a:solidFill>
          <a:srgbClr val="E7F6C8"/>
        </a:solidFill>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Connectedness</a:t>
          </a:r>
        </a:p>
      </dgm:t>
    </dgm:pt>
    <dgm:pt modelId="{925A0141-5042-4A11-BA30-E598767ED72D}" type="parTrans" cxnId="{15D7725F-AD20-4091-B5DE-09513D85A92C}">
      <dgm:prSet/>
      <dgm:spPr/>
      <dgm:t>
        <a:bodyPr/>
        <a:lstStyle/>
        <a:p>
          <a:endParaRPr lang="en-US"/>
        </a:p>
      </dgm:t>
    </dgm:pt>
    <dgm:pt modelId="{2EEDB6C4-2F72-4B81-BDE3-FA8EDC13041F}" type="sibTrans" cxnId="{15D7725F-AD20-4091-B5DE-09513D85A92C}">
      <dgm:prSet/>
      <dgm:spPr/>
      <dgm:t>
        <a:bodyPr/>
        <a:lstStyle/>
        <a:p>
          <a:endParaRPr lang="en-US"/>
        </a:p>
      </dgm:t>
    </dgm:pt>
    <dgm:pt modelId="{11CEA29E-6616-4911-A551-29AD9A63B9F8}">
      <dgm:prSet phldrT="[Text]" custT="1"/>
      <dgm:spPr>
        <a:solidFill>
          <a:srgbClr val="E7F6C8"/>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Peer support and social groups</a:t>
          </a:r>
        </a:p>
      </dgm:t>
    </dgm:pt>
    <dgm:pt modelId="{E7DEDAA2-6717-4F87-8269-33424074EEFA}" type="parTrans" cxnId="{E6B98006-76D1-4C15-975C-1D6AC056918B}">
      <dgm:prSet/>
      <dgm:spPr/>
      <dgm:t>
        <a:bodyPr/>
        <a:lstStyle/>
        <a:p>
          <a:endParaRPr lang="en-US"/>
        </a:p>
      </dgm:t>
    </dgm:pt>
    <dgm:pt modelId="{5121FA9B-0E2D-4EA2-A7BD-E1F5F34B74ED}" type="sibTrans" cxnId="{E6B98006-76D1-4C15-975C-1D6AC056918B}">
      <dgm:prSet/>
      <dgm:spPr/>
      <dgm:t>
        <a:bodyPr/>
        <a:lstStyle/>
        <a:p>
          <a:endParaRPr lang="en-US"/>
        </a:p>
      </dgm:t>
    </dgm:pt>
    <dgm:pt modelId="{F5DA4A05-4251-4D56-9A40-2B07EE1F0525}">
      <dgm:prSet phldrT="[Text]" custT="1"/>
      <dgm:spPr>
        <a:solidFill>
          <a:srgbClr val="E7F6C8"/>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Support from others</a:t>
          </a:r>
        </a:p>
      </dgm:t>
    </dgm:pt>
    <dgm:pt modelId="{960AE91D-C21D-4C50-A6DB-52F3ADC4F563}" type="parTrans" cxnId="{6AD7DDE2-2D5E-47B3-88B7-DEF7EB6EC172}">
      <dgm:prSet/>
      <dgm:spPr/>
      <dgm:t>
        <a:bodyPr/>
        <a:lstStyle/>
        <a:p>
          <a:endParaRPr lang="en-US"/>
        </a:p>
      </dgm:t>
    </dgm:pt>
    <dgm:pt modelId="{1FF062A0-09EC-4734-91D0-52F080390D1B}" type="sibTrans" cxnId="{6AD7DDE2-2D5E-47B3-88B7-DEF7EB6EC172}">
      <dgm:prSet/>
      <dgm:spPr/>
      <dgm:t>
        <a:bodyPr/>
        <a:lstStyle/>
        <a:p>
          <a:endParaRPr lang="en-US"/>
        </a:p>
      </dgm:t>
    </dgm:pt>
    <dgm:pt modelId="{9E88D0BC-A30D-4B0D-B9E9-F6147E3AB952}">
      <dgm:prSet phldrT="[Text]" custT="1"/>
      <dgm:spPr>
        <a:solidFill>
          <a:srgbClr val="C6D301"/>
        </a:solidFill>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Hope &amp; optimism</a:t>
          </a:r>
        </a:p>
      </dgm:t>
    </dgm:pt>
    <dgm:pt modelId="{73ECA85C-D6F7-46CD-B53C-3C8BE562445A}" type="parTrans" cxnId="{28E8C9B9-0F87-4423-8FA4-E95B34109EDA}">
      <dgm:prSet/>
      <dgm:spPr/>
      <dgm:t>
        <a:bodyPr/>
        <a:lstStyle/>
        <a:p>
          <a:endParaRPr lang="en-US"/>
        </a:p>
      </dgm:t>
    </dgm:pt>
    <dgm:pt modelId="{88DDFFF9-5DAE-482B-AA9B-30E05562E0F9}" type="sibTrans" cxnId="{28E8C9B9-0F87-4423-8FA4-E95B34109EDA}">
      <dgm:prSet/>
      <dgm:spPr/>
      <dgm:t>
        <a:bodyPr/>
        <a:lstStyle/>
        <a:p>
          <a:endParaRPr lang="en-US"/>
        </a:p>
      </dgm:t>
    </dgm:pt>
    <dgm:pt modelId="{356E0CAC-79FC-46E8-9A8E-C95BCEA65103}">
      <dgm:prSet phldrT="[Text]" custT="1"/>
      <dgm:spPr>
        <a:solidFill>
          <a:srgbClr val="C6D30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Belief in recovery</a:t>
          </a:r>
        </a:p>
      </dgm:t>
    </dgm:pt>
    <dgm:pt modelId="{18AC5A70-4085-493D-A6BA-93FDE572C9A2}" type="parTrans" cxnId="{A1449F9D-7634-48AF-838A-FC33EA6AE6DB}">
      <dgm:prSet/>
      <dgm:spPr/>
      <dgm:t>
        <a:bodyPr/>
        <a:lstStyle/>
        <a:p>
          <a:endParaRPr lang="en-US"/>
        </a:p>
      </dgm:t>
    </dgm:pt>
    <dgm:pt modelId="{F2135AA5-CB7A-4717-9A44-F8922E63DEFB}" type="sibTrans" cxnId="{A1449F9D-7634-48AF-838A-FC33EA6AE6DB}">
      <dgm:prSet/>
      <dgm:spPr/>
      <dgm:t>
        <a:bodyPr/>
        <a:lstStyle/>
        <a:p>
          <a:endParaRPr lang="en-US"/>
        </a:p>
      </dgm:t>
    </dgm:pt>
    <dgm:pt modelId="{130BA65B-0CC0-4D3D-9D34-F8D3BFF0F7CE}">
      <dgm:prSet phldrT="[Text]" custT="1"/>
      <dgm:spPr>
        <a:solidFill>
          <a:srgbClr val="78C8D0"/>
        </a:solidFill>
      </dgm:spPr>
      <dgm: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Identity</a:t>
          </a:r>
        </a:p>
      </dgm:t>
    </dgm:pt>
    <dgm:pt modelId="{658D0FB4-8C58-4F8F-B947-40EC1A793BEB}" type="parTrans" cxnId="{C8735233-811D-490C-8DAC-EA523CC50D7E}">
      <dgm:prSet/>
      <dgm:spPr/>
      <dgm:t>
        <a:bodyPr/>
        <a:lstStyle/>
        <a:p>
          <a:endParaRPr lang="en-US"/>
        </a:p>
      </dgm:t>
    </dgm:pt>
    <dgm:pt modelId="{17309FD3-00B9-468F-9510-C8E3458A6C0A}" type="sibTrans" cxnId="{C8735233-811D-490C-8DAC-EA523CC50D7E}">
      <dgm:prSet/>
      <dgm:spPr/>
      <dgm:t>
        <a:bodyPr/>
        <a:lstStyle/>
        <a:p>
          <a:endParaRPr lang="en-US"/>
        </a:p>
      </dgm:t>
    </dgm:pt>
    <dgm:pt modelId="{D55AADDF-51FC-48C3-8CCC-4DFACEAE77FE}">
      <dgm:prSet custT="1"/>
      <dgm:spPr>
        <a:solidFill>
          <a:srgbClr val="EE6771"/>
        </a:solidFill>
      </dgm:spPr>
      <dgm:t>
        <a:bodyPr/>
        <a:lstStyle/>
        <a:p>
          <a:pPr algn="l"/>
          <a:r>
            <a:rPr lang="en-US" sz="1600" b="1" dirty="0">
              <a:latin typeface="Open Sans" panose="020B0606030504020204" pitchFamily="34" charset="0"/>
              <a:ea typeface="Open Sans" panose="020B0606030504020204" pitchFamily="34" charset="0"/>
              <a:cs typeface="Open Sans" panose="020B0606030504020204" pitchFamily="34" charset="0"/>
            </a:rPr>
            <a:t>Meaning</a:t>
          </a:r>
        </a:p>
      </dgm:t>
    </dgm:pt>
    <dgm:pt modelId="{C303D508-B8AC-401C-A227-B31C21CA7EE7}" type="parTrans" cxnId="{3E3AE483-C81E-4F13-9F97-3044117289E3}">
      <dgm:prSet/>
      <dgm:spPr/>
      <dgm:t>
        <a:bodyPr/>
        <a:lstStyle/>
        <a:p>
          <a:endParaRPr lang="en-US"/>
        </a:p>
      </dgm:t>
    </dgm:pt>
    <dgm:pt modelId="{6A2AD917-5104-4E30-A239-D297A39205AA}" type="sibTrans" cxnId="{3E3AE483-C81E-4F13-9F97-3044117289E3}">
      <dgm:prSet/>
      <dgm:spPr/>
      <dgm:t>
        <a:bodyPr/>
        <a:lstStyle/>
        <a:p>
          <a:endParaRPr lang="en-US"/>
        </a:p>
      </dgm:t>
    </dgm:pt>
    <dgm:pt modelId="{AF1FAA72-4BBF-4A99-8A1C-BAB14D3B11A2}">
      <dgm:prSet phldrT="[Text]" custT="1"/>
      <dgm:spPr>
        <a:solidFill>
          <a:srgbClr val="E7F6C8"/>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Relationships</a:t>
          </a:r>
        </a:p>
      </dgm:t>
    </dgm:pt>
    <dgm:pt modelId="{3BACC1AC-651E-4D6B-90DB-E7494EBA7C1D}" type="parTrans" cxnId="{960A10E7-5068-4ED8-B840-0A3BEC0553D9}">
      <dgm:prSet/>
      <dgm:spPr/>
      <dgm:t>
        <a:bodyPr/>
        <a:lstStyle/>
        <a:p>
          <a:endParaRPr lang="en-US"/>
        </a:p>
      </dgm:t>
    </dgm:pt>
    <dgm:pt modelId="{03AD0DCE-BA7E-47CE-9460-3E609DC4AEF5}" type="sibTrans" cxnId="{960A10E7-5068-4ED8-B840-0A3BEC0553D9}">
      <dgm:prSet/>
      <dgm:spPr/>
      <dgm:t>
        <a:bodyPr/>
        <a:lstStyle/>
        <a:p>
          <a:endParaRPr lang="en-US"/>
        </a:p>
      </dgm:t>
    </dgm:pt>
    <dgm:pt modelId="{57AF3E06-2548-44D4-B7AA-62DD84415403}">
      <dgm:prSet phldrT="[Text]" custT="1"/>
      <dgm:spPr>
        <a:solidFill>
          <a:srgbClr val="E7F6C8"/>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Community</a:t>
          </a:r>
        </a:p>
      </dgm:t>
    </dgm:pt>
    <dgm:pt modelId="{EB31EAE5-96C4-4A41-92FC-1408E9AFC010}" type="parTrans" cxnId="{610AC358-1A00-4768-967D-BF4AAB8C6ED5}">
      <dgm:prSet/>
      <dgm:spPr/>
      <dgm:t>
        <a:bodyPr/>
        <a:lstStyle/>
        <a:p>
          <a:endParaRPr lang="en-US"/>
        </a:p>
      </dgm:t>
    </dgm:pt>
    <dgm:pt modelId="{4646487D-1748-4005-8C43-D4F6CDD12730}" type="sibTrans" cxnId="{610AC358-1A00-4768-967D-BF4AAB8C6ED5}">
      <dgm:prSet/>
      <dgm:spPr/>
      <dgm:t>
        <a:bodyPr/>
        <a:lstStyle/>
        <a:p>
          <a:endParaRPr lang="en-US"/>
        </a:p>
      </dgm:t>
    </dgm:pt>
    <dgm:pt modelId="{95536C57-1A65-41D2-83DC-8DA478618D16}">
      <dgm:prSet phldrT="[Text]" custT="1"/>
      <dgm:spPr>
        <a:solidFill>
          <a:srgbClr val="C6D30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Motivation to change</a:t>
          </a:r>
        </a:p>
      </dgm:t>
    </dgm:pt>
    <dgm:pt modelId="{F23CA386-2C6C-4052-87AC-DCF3B3E0DC9B}" type="parTrans" cxnId="{FE8FB210-3605-44C3-99C0-BB85D2BDC7DB}">
      <dgm:prSet/>
      <dgm:spPr/>
      <dgm:t>
        <a:bodyPr/>
        <a:lstStyle/>
        <a:p>
          <a:endParaRPr lang="en-US"/>
        </a:p>
      </dgm:t>
    </dgm:pt>
    <dgm:pt modelId="{31B4359B-7460-4176-AACA-E00A6406D35D}" type="sibTrans" cxnId="{FE8FB210-3605-44C3-99C0-BB85D2BDC7DB}">
      <dgm:prSet/>
      <dgm:spPr/>
      <dgm:t>
        <a:bodyPr/>
        <a:lstStyle/>
        <a:p>
          <a:endParaRPr lang="en-US"/>
        </a:p>
      </dgm:t>
    </dgm:pt>
    <dgm:pt modelId="{6AFAA742-8C3E-46A9-9D3C-8CBD3857EDA1}">
      <dgm:prSet phldrT="[Text]" custT="1"/>
      <dgm:spPr>
        <a:solidFill>
          <a:srgbClr val="C6D30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Hope-inspiring relationships</a:t>
          </a:r>
        </a:p>
      </dgm:t>
    </dgm:pt>
    <dgm:pt modelId="{99100DD7-284D-4741-B0E4-92364C8E203B}" type="parTrans" cxnId="{54AA778F-5F73-4C8E-B471-8D7E9E33937E}">
      <dgm:prSet/>
      <dgm:spPr/>
      <dgm:t>
        <a:bodyPr/>
        <a:lstStyle/>
        <a:p>
          <a:endParaRPr lang="en-US"/>
        </a:p>
      </dgm:t>
    </dgm:pt>
    <dgm:pt modelId="{0C57DA36-69BF-4D63-9250-86D3F10AB4F4}" type="sibTrans" cxnId="{54AA778F-5F73-4C8E-B471-8D7E9E33937E}">
      <dgm:prSet/>
      <dgm:spPr/>
      <dgm:t>
        <a:bodyPr/>
        <a:lstStyle/>
        <a:p>
          <a:endParaRPr lang="en-US"/>
        </a:p>
      </dgm:t>
    </dgm:pt>
    <dgm:pt modelId="{66447993-4691-471C-9A35-3B0F6A830BA1}">
      <dgm:prSet phldrT="[Text]" custT="1"/>
      <dgm:spPr>
        <a:solidFill>
          <a:srgbClr val="C6D30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Positive thinking and valuing effort</a:t>
          </a:r>
        </a:p>
      </dgm:t>
    </dgm:pt>
    <dgm:pt modelId="{88E99241-E9E6-41EF-8116-E8962F295AE4}" type="parTrans" cxnId="{B6BDF54E-3381-4AFB-A628-A3356632D73E}">
      <dgm:prSet/>
      <dgm:spPr/>
      <dgm:t>
        <a:bodyPr/>
        <a:lstStyle/>
        <a:p>
          <a:endParaRPr lang="en-US"/>
        </a:p>
      </dgm:t>
    </dgm:pt>
    <dgm:pt modelId="{B9612AA0-A50F-4C80-82B6-956C3964D418}" type="sibTrans" cxnId="{B6BDF54E-3381-4AFB-A628-A3356632D73E}">
      <dgm:prSet/>
      <dgm:spPr/>
      <dgm:t>
        <a:bodyPr/>
        <a:lstStyle/>
        <a:p>
          <a:endParaRPr lang="en-US"/>
        </a:p>
      </dgm:t>
    </dgm:pt>
    <dgm:pt modelId="{798EF085-5294-4780-B18D-029C24819964}">
      <dgm:prSet phldrT="[Text]" custT="1"/>
      <dgm:spPr>
        <a:solidFill>
          <a:srgbClr val="C6D30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Having dreams and aspirations</a:t>
          </a:r>
        </a:p>
      </dgm:t>
    </dgm:pt>
    <dgm:pt modelId="{15C52279-0B86-458F-95A6-05F401EE40D0}" type="parTrans" cxnId="{5EFCC7FF-C10C-4B71-ABDF-A1BDEFDE93ED}">
      <dgm:prSet/>
      <dgm:spPr/>
      <dgm:t>
        <a:bodyPr/>
        <a:lstStyle/>
        <a:p>
          <a:endParaRPr lang="en-US"/>
        </a:p>
      </dgm:t>
    </dgm:pt>
    <dgm:pt modelId="{8DB813FC-04E4-4127-B933-01427B3A7C5D}" type="sibTrans" cxnId="{5EFCC7FF-C10C-4B71-ABDF-A1BDEFDE93ED}">
      <dgm:prSet/>
      <dgm:spPr/>
      <dgm:t>
        <a:bodyPr/>
        <a:lstStyle/>
        <a:p>
          <a:endParaRPr lang="en-US"/>
        </a:p>
      </dgm:t>
    </dgm:pt>
    <dgm:pt modelId="{A4287C44-DEE1-44CE-A3B7-304C71442B57}">
      <dgm:prSet phldrT="[Text]" custT="1"/>
      <dgm:spPr>
        <a:solidFill>
          <a:srgbClr val="78C8D0"/>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Rebuilding positive sense of identity</a:t>
          </a:r>
        </a:p>
      </dgm:t>
    </dgm:pt>
    <dgm:pt modelId="{544F245C-5A02-4320-8092-7AB184627609}" type="sibTrans" cxnId="{14DA3798-3BFC-45AA-A4FE-13A46A156156}">
      <dgm:prSet/>
      <dgm:spPr/>
      <dgm:t>
        <a:bodyPr/>
        <a:lstStyle/>
        <a:p>
          <a:endParaRPr lang="en-US"/>
        </a:p>
      </dgm:t>
    </dgm:pt>
    <dgm:pt modelId="{39E7A28D-CD40-4946-A877-AEBB0469AE56}" type="parTrans" cxnId="{14DA3798-3BFC-45AA-A4FE-13A46A156156}">
      <dgm:prSet/>
      <dgm:spPr/>
      <dgm:t>
        <a:bodyPr/>
        <a:lstStyle/>
        <a:p>
          <a:endParaRPr lang="en-US"/>
        </a:p>
      </dgm:t>
    </dgm:pt>
    <dgm:pt modelId="{520DFF53-C837-4FBF-B7E5-F79E546C5E88}">
      <dgm:prSet phldrT="[Text]" custT="1"/>
      <dgm:spPr>
        <a:solidFill>
          <a:srgbClr val="78C8D0"/>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Overcoming stigma</a:t>
          </a:r>
        </a:p>
      </dgm:t>
    </dgm:pt>
    <dgm:pt modelId="{839C9F5D-E7F4-49CD-B751-2B2FBDE57884}" type="parTrans" cxnId="{EA69167E-33B1-4EA7-8298-99C1CB195300}">
      <dgm:prSet/>
      <dgm:spPr/>
      <dgm:t>
        <a:bodyPr/>
        <a:lstStyle/>
        <a:p>
          <a:endParaRPr lang="en-US"/>
        </a:p>
      </dgm:t>
    </dgm:pt>
    <dgm:pt modelId="{C7E7919D-A919-4C60-84AE-F7A054EE7624}" type="sibTrans" cxnId="{EA69167E-33B1-4EA7-8298-99C1CB195300}">
      <dgm:prSet/>
      <dgm:spPr/>
      <dgm:t>
        <a:bodyPr/>
        <a:lstStyle/>
        <a:p>
          <a:endParaRPr lang="en-US"/>
        </a:p>
      </dgm:t>
    </dgm:pt>
    <dgm:pt modelId="{D0161175-D5FF-4482-8790-E41D4DFFC732}">
      <dgm:prSet custT="1"/>
      <dgm:spPr>
        <a:solidFill>
          <a:schemeClr val="bg1">
            <a:lumMod val="65000"/>
          </a:schemeClr>
        </a:solidFill>
      </dgm:spPr>
      <dgm:t>
        <a:bodyPr/>
        <a:lstStyle/>
        <a:p>
          <a:pPr algn="l"/>
          <a:r>
            <a:rPr lang="en-US" sz="1600" b="1" dirty="0">
              <a:latin typeface="Open Sans" panose="020B0606030504020204" pitchFamily="34" charset="0"/>
              <a:ea typeface="Open Sans" panose="020B0606030504020204" pitchFamily="34" charset="0"/>
              <a:cs typeface="Open Sans" panose="020B0606030504020204" pitchFamily="34" charset="0"/>
            </a:rPr>
            <a:t>Empowerment</a:t>
          </a:r>
        </a:p>
      </dgm:t>
    </dgm:pt>
    <dgm:pt modelId="{BFCD967B-9FF3-414D-A19D-8B25D7C2C695}" type="parTrans" cxnId="{628729FB-9850-4F38-B107-A42110330A9B}">
      <dgm:prSet/>
      <dgm:spPr/>
      <dgm:t>
        <a:bodyPr/>
        <a:lstStyle/>
        <a:p>
          <a:endParaRPr lang="en-US"/>
        </a:p>
      </dgm:t>
    </dgm:pt>
    <dgm:pt modelId="{80E2E64C-25E9-49A0-9DF1-C3C566CB229E}" type="sibTrans" cxnId="{628729FB-9850-4F38-B107-A42110330A9B}">
      <dgm:prSet/>
      <dgm:spPr/>
      <dgm:t>
        <a:bodyPr/>
        <a:lstStyle/>
        <a:p>
          <a:endParaRPr lang="en-US"/>
        </a:p>
      </dgm:t>
    </dgm:pt>
    <dgm:pt modelId="{2057D76E-DEF5-4A1E-A303-64A11B2FD999}">
      <dgm:prSet custT="1"/>
      <dgm:spPr>
        <a:solidFill>
          <a:srgbClr val="EE677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Meaning in mental health experience</a:t>
          </a:r>
        </a:p>
      </dgm:t>
    </dgm:pt>
    <dgm:pt modelId="{971E0096-4AF2-461B-A7FA-5799C9009560}" type="parTrans" cxnId="{F9C132F0-C780-49F6-BB30-964A653C359F}">
      <dgm:prSet/>
      <dgm:spPr/>
      <dgm:t>
        <a:bodyPr/>
        <a:lstStyle/>
        <a:p>
          <a:endParaRPr lang="en-US"/>
        </a:p>
      </dgm:t>
    </dgm:pt>
    <dgm:pt modelId="{DBB5F1F3-3592-4B27-BEA6-E44273D3BE2F}" type="sibTrans" cxnId="{F9C132F0-C780-49F6-BB30-964A653C359F}">
      <dgm:prSet/>
      <dgm:spPr/>
      <dgm:t>
        <a:bodyPr/>
        <a:lstStyle/>
        <a:p>
          <a:endParaRPr lang="en-US"/>
        </a:p>
      </dgm:t>
    </dgm:pt>
    <dgm:pt modelId="{D388D769-D821-4F12-848F-45E8059AE3C2}">
      <dgm:prSet custT="1"/>
      <dgm:spPr>
        <a:solidFill>
          <a:srgbClr val="EE6771"/>
        </a:solidFill>
      </dgm:spPr>
      <dgm:t>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828BA497-5507-4C72-9DE3-158B0F50F2E5}" type="parTrans" cxnId="{FD06D817-0840-43A5-A99B-1BC6E82B83B4}">
      <dgm:prSet/>
      <dgm:spPr/>
      <dgm:t>
        <a:bodyPr/>
        <a:lstStyle/>
        <a:p>
          <a:endParaRPr lang="en-US"/>
        </a:p>
      </dgm:t>
    </dgm:pt>
    <dgm:pt modelId="{4D2DEC74-B0B0-49A8-BC55-9A72237C5957}" type="sibTrans" cxnId="{FD06D817-0840-43A5-A99B-1BC6E82B83B4}">
      <dgm:prSet/>
      <dgm:spPr/>
      <dgm:t>
        <a:bodyPr/>
        <a:lstStyle/>
        <a:p>
          <a:endParaRPr lang="en-US"/>
        </a:p>
      </dgm:t>
    </dgm:pt>
    <dgm:pt modelId="{13CCEEB0-EA01-4CA7-8CAB-4D4375838DFA}">
      <dgm:prSet custT="1"/>
      <dgm:spPr>
        <a:solidFill>
          <a:srgbClr val="EE6771"/>
        </a:solidFill>
      </dgm:spPr>
      <dgm:t>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dgm:t>
    </dgm:pt>
    <dgm:pt modelId="{7F5CD010-6D5A-4267-A70A-D94B47E67762}" type="parTrans" cxnId="{3EEA5A85-FBD3-47CE-9FD8-C1F14E23E557}">
      <dgm:prSet/>
      <dgm:spPr/>
      <dgm:t>
        <a:bodyPr/>
        <a:lstStyle/>
        <a:p>
          <a:endParaRPr lang="en-US"/>
        </a:p>
      </dgm:t>
    </dgm:pt>
    <dgm:pt modelId="{6E6F9F86-BF25-4886-BAA2-D887E79AFB29}" type="sibTrans" cxnId="{3EEA5A85-FBD3-47CE-9FD8-C1F14E23E557}">
      <dgm:prSet/>
      <dgm:spPr/>
      <dgm:t>
        <a:bodyPr/>
        <a:lstStyle/>
        <a:p>
          <a:endParaRPr lang="en-US"/>
        </a:p>
      </dgm:t>
    </dgm:pt>
    <dgm:pt modelId="{2F08B5E9-CACD-4689-BF3B-EBEE2FB91806}">
      <dgm:prSet custT="1"/>
      <dgm:spPr>
        <a:solidFill>
          <a:srgbClr val="EE677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Meaningful life and social roles</a:t>
          </a:r>
        </a:p>
      </dgm:t>
    </dgm:pt>
    <dgm:pt modelId="{DE93F43F-1E83-4B9B-939B-ACB634136A8C}" type="parTrans" cxnId="{B09F8238-B21C-47C3-ACB2-FD0EE4EE1B09}">
      <dgm:prSet/>
      <dgm:spPr/>
      <dgm:t>
        <a:bodyPr/>
        <a:lstStyle/>
        <a:p>
          <a:endParaRPr lang="en-US"/>
        </a:p>
      </dgm:t>
    </dgm:pt>
    <dgm:pt modelId="{B833670D-08B6-412D-9F12-1106E24C5261}" type="sibTrans" cxnId="{B09F8238-B21C-47C3-ACB2-FD0EE4EE1B09}">
      <dgm:prSet/>
      <dgm:spPr/>
      <dgm:t>
        <a:bodyPr/>
        <a:lstStyle/>
        <a:p>
          <a:endParaRPr lang="en-US"/>
        </a:p>
      </dgm:t>
    </dgm:pt>
    <dgm:pt modelId="{43FB3D5C-3A4A-4010-BA2D-97AB40734C54}">
      <dgm:prSet custT="1"/>
      <dgm:spPr>
        <a:solidFill>
          <a:srgbClr val="EE6771"/>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Meaningful life and social goals</a:t>
          </a:r>
        </a:p>
      </dgm:t>
    </dgm:pt>
    <dgm:pt modelId="{24EC7A05-24B5-4B68-9408-34896643C693}" type="parTrans" cxnId="{6C9CEF8D-29A1-480A-A26A-6EF9EF79F52F}">
      <dgm:prSet/>
      <dgm:spPr/>
      <dgm:t>
        <a:bodyPr/>
        <a:lstStyle/>
        <a:p>
          <a:endParaRPr lang="en-US"/>
        </a:p>
      </dgm:t>
    </dgm:pt>
    <dgm:pt modelId="{A833F147-B6CF-467B-821B-0EFA300B3BE4}" type="sibTrans" cxnId="{6C9CEF8D-29A1-480A-A26A-6EF9EF79F52F}">
      <dgm:prSet/>
      <dgm:spPr/>
      <dgm:t>
        <a:bodyPr/>
        <a:lstStyle/>
        <a:p>
          <a:endParaRPr lang="en-US"/>
        </a:p>
      </dgm:t>
    </dgm:pt>
    <dgm:pt modelId="{B0072093-BDF5-40AA-BB5C-E964EC7A0ADD}">
      <dgm:prSet custT="1"/>
      <dgm:spPr>
        <a:solidFill>
          <a:schemeClr val="bg1">
            <a:lumMod val="65000"/>
          </a:schemeClr>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Personal responsibility</a:t>
          </a:r>
        </a:p>
      </dgm:t>
    </dgm:pt>
    <dgm:pt modelId="{624A45DA-B951-4CF2-98B9-744634916D13}" type="parTrans" cxnId="{EC3C59DA-43F1-41F7-8616-EA951B9DE6BE}">
      <dgm:prSet/>
      <dgm:spPr/>
      <dgm:t>
        <a:bodyPr/>
        <a:lstStyle/>
        <a:p>
          <a:endParaRPr lang="en-US"/>
        </a:p>
      </dgm:t>
    </dgm:pt>
    <dgm:pt modelId="{4E9333BA-9248-4275-8252-58109CE9ED64}" type="sibTrans" cxnId="{EC3C59DA-43F1-41F7-8616-EA951B9DE6BE}">
      <dgm:prSet/>
      <dgm:spPr/>
      <dgm:t>
        <a:bodyPr/>
        <a:lstStyle/>
        <a:p>
          <a:endParaRPr lang="en-US"/>
        </a:p>
      </dgm:t>
    </dgm:pt>
    <dgm:pt modelId="{CEE79BD1-9A9D-4769-AAB3-DE78EF373F0A}">
      <dgm:prSet custT="1"/>
      <dgm:spPr>
        <a:solidFill>
          <a:schemeClr val="bg1">
            <a:lumMod val="65000"/>
          </a:schemeClr>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Control over life</a:t>
          </a:r>
        </a:p>
      </dgm:t>
    </dgm:pt>
    <dgm:pt modelId="{CE0D4EAA-F17C-4B55-AFEF-DD2780270A07}" type="parTrans" cxnId="{80786ADD-380B-418A-BECC-E72ACC1ACD81}">
      <dgm:prSet/>
      <dgm:spPr/>
      <dgm:t>
        <a:bodyPr/>
        <a:lstStyle/>
        <a:p>
          <a:endParaRPr lang="en-US"/>
        </a:p>
      </dgm:t>
    </dgm:pt>
    <dgm:pt modelId="{09CDADED-CDF3-42EC-A3CB-BF593564854E}" type="sibTrans" cxnId="{80786ADD-380B-418A-BECC-E72ACC1ACD81}">
      <dgm:prSet/>
      <dgm:spPr/>
      <dgm:t>
        <a:bodyPr/>
        <a:lstStyle/>
        <a:p>
          <a:endParaRPr lang="en-US"/>
        </a:p>
      </dgm:t>
    </dgm:pt>
    <dgm:pt modelId="{F94ED599-B386-4F51-9491-6E5FE4EDF4CA}">
      <dgm:prSet custT="1"/>
      <dgm:spPr>
        <a:solidFill>
          <a:schemeClr val="bg1">
            <a:lumMod val="65000"/>
          </a:schemeClr>
        </a:solidFill>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Focusing upon strengths</a:t>
          </a:r>
        </a:p>
      </dgm:t>
    </dgm:pt>
    <dgm:pt modelId="{37F60901-3768-4B19-B04A-06E64AB79439}" type="parTrans" cxnId="{6BCBB717-1CDF-4F49-BDEB-FEA47CDC3DD1}">
      <dgm:prSet/>
      <dgm:spPr/>
      <dgm:t>
        <a:bodyPr/>
        <a:lstStyle/>
        <a:p>
          <a:endParaRPr lang="en-US"/>
        </a:p>
      </dgm:t>
    </dgm:pt>
    <dgm:pt modelId="{B7D43A9B-1C3C-466A-96A6-A00577721C81}" type="sibTrans" cxnId="{6BCBB717-1CDF-4F49-BDEB-FEA47CDC3DD1}">
      <dgm:prSet/>
      <dgm:spPr/>
      <dgm:t>
        <a:bodyPr/>
        <a:lstStyle/>
        <a:p>
          <a:endParaRPr lang="en-US"/>
        </a:p>
      </dgm:t>
    </dgm:pt>
    <dgm:pt modelId="{DA8AEA99-6029-4238-B326-418A95461708}" type="pres">
      <dgm:prSet presAssocID="{B4CA46BC-B850-44B7-8CE2-EAE668DC7218}" presName="Name0" presStyleCnt="0">
        <dgm:presLayoutVars>
          <dgm:dir/>
          <dgm:resizeHandles val="exact"/>
        </dgm:presLayoutVars>
      </dgm:prSet>
      <dgm:spPr/>
    </dgm:pt>
    <dgm:pt modelId="{8D6B3661-232C-448B-A811-AE0F2EFFAA31}" type="pres">
      <dgm:prSet presAssocID="{6A35A2CF-2356-4CFA-9541-3E8F3FB09F1B}" presName="node" presStyleLbl="node1" presStyleIdx="0" presStyleCnt="5">
        <dgm:presLayoutVars>
          <dgm:bulletEnabled val="1"/>
        </dgm:presLayoutVars>
      </dgm:prSet>
      <dgm:spPr/>
    </dgm:pt>
    <dgm:pt modelId="{9471A99C-D7F9-4152-A955-757A1D51936F}" type="pres">
      <dgm:prSet presAssocID="{2EEDB6C4-2F72-4B81-BDE3-FA8EDC13041F}" presName="sibTrans" presStyleCnt="0"/>
      <dgm:spPr/>
    </dgm:pt>
    <dgm:pt modelId="{D469B49C-2E55-463D-BCF0-0C91DE5FD768}" type="pres">
      <dgm:prSet presAssocID="{9E88D0BC-A30D-4B0D-B9E9-F6147E3AB952}" presName="node" presStyleLbl="node1" presStyleIdx="1" presStyleCnt="5">
        <dgm:presLayoutVars>
          <dgm:bulletEnabled val="1"/>
        </dgm:presLayoutVars>
      </dgm:prSet>
      <dgm:spPr/>
    </dgm:pt>
    <dgm:pt modelId="{B71DB362-03EA-4F6D-A75A-F9B608740FAE}" type="pres">
      <dgm:prSet presAssocID="{88DDFFF9-5DAE-482B-AA9B-30E05562E0F9}" presName="sibTrans" presStyleCnt="0"/>
      <dgm:spPr/>
    </dgm:pt>
    <dgm:pt modelId="{533F81CD-E3D7-4223-8C40-FAFF5BFEAC68}" type="pres">
      <dgm:prSet presAssocID="{130BA65B-0CC0-4D3D-9D34-F8D3BFF0F7CE}" presName="node" presStyleLbl="node1" presStyleIdx="2" presStyleCnt="5">
        <dgm:presLayoutVars>
          <dgm:bulletEnabled val="1"/>
        </dgm:presLayoutVars>
      </dgm:prSet>
      <dgm:spPr/>
    </dgm:pt>
    <dgm:pt modelId="{CD19D48C-58C2-4144-9F0D-24C6AD38484F}" type="pres">
      <dgm:prSet presAssocID="{17309FD3-00B9-468F-9510-C8E3458A6C0A}" presName="sibTrans" presStyleCnt="0"/>
      <dgm:spPr/>
    </dgm:pt>
    <dgm:pt modelId="{154DAD91-EA8C-4E28-BA33-70977456820B}" type="pres">
      <dgm:prSet presAssocID="{D55AADDF-51FC-48C3-8CCC-4DFACEAE77FE}" presName="node" presStyleLbl="node1" presStyleIdx="3" presStyleCnt="5">
        <dgm:presLayoutVars>
          <dgm:bulletEnabled val="1"/>
        </dgm:presLayoutVars>
      </dgm:prSet>
      <dgm:spPr/>
    </dgm:pt>
    <dgm:pt modelId="{8A0A975E-8F91-4978-BB04-2B01C126927E}" type="pres">
      <dgm:prSet presAssocID="{6A2AD917-5104-4E30-A239-D297A39205AA}" presName="sibTrans" presStyleCnt="0"/>
      <dgm:spPr/>
    </dgm:pt>
    <dgm:pt modelId="{73DD961A-F100-4EBA-9E60-C8E745EED372}" type="pres">
      <dgm:prSet presAssocID="{D0161175-D5FF-4482-8790-E41D4DFFC732}" presName="node" presStyleLbl="node1" presStyleIdx="4" presStyleCnt="5" custLinFactNeighborX="3801" custLinFactNeighborY="1250">
        <dgm:presLayoutVars>
          <dgm:bulletEnabled val="1"/>
        </dgm:presLayoutVars>
      </dgm:prSet>
      <dgm:spPr/>
    </dgm:pt>
  </dgm:ptLst>
  <dgm:cxnLst>
    <dgm:cxn modelId="{EDF5CF04-31A6-45FB-B52B-81D7DD589F18}" type="presOf" srcId="{B0072093-BDF5-40AA-BB5C-E964EC7A0ADD}" destId="{73DD961A-F100-4EBA-9E60-C8E745EED372}" srcOrd="0" destOrd="1" presId="urn:microsoft.com/office/officeart/2005/8/layout/hList6"/>
    <dgm:cxn modelId="{349FBD05-B376-43BC-BEBD-BD9168AC1C14}" type="presOf" srcId="{66447993-4691-471C-9A35-3B0F6A830BA1}" destId="{D469B49C-2E55-463D-BCF0-0C91DE5FD768}" srcOrd="0" destOrd="4" presId="urn:microsoft.com/office/officeart/2005/8/layout/hList6"/>
    <dgm:cxn modelId="{E6B98006-76D1-4C15-975C-1D6AC056918B}" srcId="{6A35A2CF-2356-4CFA-9541-3E8F3FB09F1B}" destId="{11CEA29E-6616-4911-A551-29AD9A63B9F8}" srcOrd="0" destOrd="0" parTransId="{E7DEDAA2-6717-4F87-8269-33424074EEFA}" sibTransId="{5121FA9B-0E2D-4EA2-A7BD-E1F5F34B74ED}"/>
    <dgm:cxn modelId="{FE8FB210-3605-44C3-99C0-BB85D2BDC7DB}" srcId="{9E88D0BC-A30D-4B0D-B9E9-F6147E3AB952}" destId="{95536C57-1A65-41D2-83DC-8DA478618D16}" srcOrd="1" destOrd="0" parTransId="{F23CA386-2C6C-4052-87AC-DCF3B3E0DC9B}" sibTransId="{31B4359B-7460-4176-AACA-E00A6406D35D}"/>
    <dgm:cxn modelId="{341AA212-517C-4A35-8E51-D60084D121E2}" type="presOf" srcId="{2F08B5E9-CACD-4689-BF3B-EBEE2FB91806}" destId="{154DAD91-EA8C-4E28-BA33-70977456820B}" srcOrd="0" destOrd="2" presId="urn:microsoft.com/office/officeart/2005/8/layout/hList6"/>
    <dgm:cxn modelId="{6BCBB717-1CDF-4F49-BDEB-FEA47CDC3DD1}" srcId="{D0161175-D5FF-4482-8790-E41D4DFFC732}" destId="{F94ED599-B386-4F51-9491-6E5FE4EDF4CA}" srcOrd="2" destOrd="0" parTransId="{37F60901-3768-4B19-B04A-06E64AB79439}" sibTransId="{B7D43A9B-1C3C-466A-96A6-A00577721C81}"/>
    <dgm:cxn modelId="{FD06D817-0840-43A5-A99B-1BC6E82B83B4}" srcId="{D55AADDF-51FC-48C3-8CCC-4DFACEAE77FE}" destId="{D388D769-D821-4F12-848F-45E8059AE3C2}" srcOrd="3" destOrd="0" parTransId="{828BA497-5507-4C72-9DE3-158B0F50F2E5}" sibTransId="{4D2DEC74-B0B0-49A8-BC55-9A72237C5957}"/>
    <dgm:cxn modelId="{3AB6E71B-1EC6-4905-A16A-760E2BC4D5E3}" type="presOf" srcId="{AF1FAA72-4BBF-4A99-8A1C-BAB14D3B11A2}" destId="{8D6B3661-232C-448B-A811-AE0F2EFFAA31}" srcOrd="0" destOrd="2" presId="urn:microsoft.com/office/officeart/2005/8/layout/hList6"/>
    <dgm:cxn modelId="{6B717E2E-5352-4DE0-9990-6A28B723B000}" type="presOf" srcId="{D0161175-D5FF-4482-8790-E41D4DFFC732}" destId="{73DD961A-F100-4EBA-9E60-C8E745EED372}" srcOrd="0" destOrd="0" presId="urn:microsoft.com/office/officeart/2005/8/layout/hList6"/>
    <dgm:cxn modelId="{C8735233-811D-490C-8DAC-EA523CC50D7E}" srcId="{B4CA46BC-B850-44B7-8CE2-EAE668DC7218}" destId="{130BA65B-0CC0-4D3D-9D34-F8D3BFF0F7CE}" srcOrd="2" destOrd="0" parTransId="{658D0FB4-8C58-4F8F-B947-40EC1A793BEB}" sibTransId="{17309FD3-00B9-468F-9510-C8E3458A6C0A}"/>
    <dgm:cxn modelId="{9918D733-B7CE-40E3-8164-BF9077C20514}" type="presOf" srcId="{D55AADDF-51FC-48C3-8CCC-4DFACEAE77FE}" destId="{154DAD91-EA8C-4E28-BA33-70977456820B}" srcOrd="0" destOrd="0" presId="urn:microsoft.com/office/officeart/2005/8/layout/hList6"/>
    <dgm:cxn modelId="{9D605C34-5F32-4E9F-AA35-5F051809D2DD}" type="presOf" srcId="{356E0CAC-79FC-46E8-9A8E-C95BCEA65103}" destId="{D469B49C-2E55-463D-BCF0-0C91DE5FD768}" srcOrd="0" destOrd="1" presId="urn:microsoft.com/office/officeart/2005/8/layout/hList6"/>
    <dgm:cxn modelId="{72E44C34-C5F7-4933-B67A-CE831E175571}" type="presOf" srcId="{6AFAA742-8C3E-46A9-9D3C-8CBD3857EDA1}" destId="{D469B49C-2E55-463D-BCF0-0C91DE5FD768}" srcOrd="0" destOrd="3" presId="urn:microsoft.com/office/officeart/2005/8/layout/hList6"/>
    <dgm:cxn modelId="{B09F8238-B21C-47C3-ACB2-FD0EE4EE1B09}" srcId="{D55AADDF-51FC-48C3-8CCC-4DFACEAE77FE}" destId="{2F08B5E9-CACD-4689-BF3B-EBEE2FB91806}" srcOrd="1" destOrd="0" parTransId="{DE93F43F-1E83-4B9B-939B-ACB634136A8C}" sibTransId="{B833670D-08B6-412D-9F12-1106E24C5261}"/>
    <dgm:cxn modelId="{A526E93E-7A19-4390-A3B9-018FE2803F60}" type="presOf" srcId="{D388D769-D821-4F12-848F-45E8059AE3C2}" destId="{154DAD91-EA8C-4E28-BA33-70977456820B}" srcOrd="0" destOrd="4" presId="urn:microsoft.com/office/officeart/2005/8/layout/hList6"/>
    <dgm:cxn modelId="{52855A5E-DDFF-42E0-A3F1-3D3C64F2D7DB}" type="presOf" srcId="{798EF085-5294-4780-B18D-029C24819964}" destId="{D469B49C-2E55-463D-BCF0-0C91DE5FD768}" srcOrd="0" destOrd="5" presId="urn:microsoft.com/office/officeart/2005/8/layout/hList6"/>
    <dgm:cxn modelId="{15D7725F-AD20-4091-B5DE-09513D85A92C}" srcId="{B4CA46BC-B850-44B7-8CE2-EAE668DC7218}" destId="{6A35A2CF-2356-4CFA-9541-3E8F3FB09F1B}" srcOrd="0" destOrd="0" parTransId="{925A0141-5042-4A11-BA30-E598767ED72D}" sibTransId="{2EEDB6C4-2F72-4B81-BDE3-FA8EDC13041F}"/>
    <dgm:cxn modelId="{C1376362-1027-45CC-8A5A-610AC93E9C20}" type="presOf" srcId="{57AF3E06-2548-44D4-B7AA-62DD84415403}" destId="{8D6B3661-232C-448B-A811-AE0F2EFFAA31}" srcOrd="0" destOrd="4" presId="urn:microsoft.com/office/officeart/2005/8/layout/hList6"/>
    <dgm:cxn modelId="{EB153D66-0110-4020-AD47-E97901F27211}" type="presOf" srcId="{2057D76E-DEF5-4A1E-A303-64A11B2FD999}" destId="{154DAD91-EA8C-4E28-BA33-70977456820B}" srcOrd="0" destOrd="1" presId="urn:microsoft.com/office/officeart/2005/8/layout/hList6"/>
    <dgm:cxn modelId="{87C99448-070C-4FCE-B611-4BC5B2C1B5F9}" type="presOf" srcId="{43FB3D5C-3A4A-4010-BA2D-97AB40734C54}" destId="{154DAD91-EA8C-4E28-BA33-70977456820B}" srcOrd="0" destOrd="3" presId="urn:microsoft.com/office/officeart/2005/8/layout/hList6"/>
    <dgm:cxn modelId="{F531716D-B376-48FF-AB7C-446CFA9D824E}" type="presOf" srcId="{B4CA46BC-B850-44B7-8CE2-EAE668DC7218}" destId="{DA8AEA99-6029-4238-B326-418A95461708}" srcOrd="0" destOrd="0" presId="urn:microsoft.com/office/officeart/2005/8/layout/hList6"/>
    <dgm:cxn modelId="{B6BDF54E-3381-4AFB-A628-A3356632D73E}" srcId="{9E88D0BC-A30D-4B0D-B9E9-F6147E3AB952}" destId="{66447993-4691-471C-9A35-3B0F6A830BA1}" srcOrd="3" destOrd="0" parTransId="{88E99241-E9E6-41EF-8116-E8962F295AE4}" sibTransId="{B9612AA0-A50F-4C80-82B6-956C3964D418}"/>
    <dgm:cxn modelId="{9F73DA70-885B-45D6-BA9D-CF0C92938233}" type="presOf" srcId="{6A35A2CF-2356-4CFA-9541-3E8F3FB09F1B}" destId="{8D6B3661-232C-448B-A811-AE0F2EFFAA31}" srcOrd="0" destOrd="0" presId="urn:microsoft.com/office/officeart/2005/8/layout/hList6"/>
    <dgm:cxn modelId="{610AC358-1A00-4768-967D-BF4AAB8C6ED5}" srcId="{6A35A2CF-2356-4CFA-9541-3E8F3FB09F1B}" destId="{57AF3E06-2548-44D4-B7AA-62DD84415403}" srcOrd="3" destOrd="0" parTransId="{EB31EAE5-96C4-4A41-92FC-1408E9AFC010}" sibTransId="{4646487D-1748-4005-8C43-D4F6CDD12730}"/>
    <dgm:cxn modelId="{EA69167E-33B1-4EA7-8298-99C1CB195300}" srcId="{130BA65B-0CC0-4D3D-9D34-F8D3BFF0F7CE}" destId="{520DFF53-C837-4FBF-B7E5-F79E546C5E88}" srcOrd="1" destOrd="0" parTransId="{839C9F5D-E7F4-49CD-B751-2B2FBDE57884}" sibTransId="{C7E7919D-A919-4C60-84AE-F7A054EE7624}"/>
    <dgm:cxn modelId="{BBBE3081-58D5-4FEE-98D8-2B99CBF5CD59}" type="presOf" srcId="{F5DA4A05-4251-4D56-9A40-2B07EE1F0525}" destId="{8D6B3661-232C-448B-A811-AE0F2EFFAA31}" srcOrd="0" destOrd="3" presId="urn:microsoft.com/office/officeart/2005/8/layout/hList6"/>
    <dgm:cxn modelId="{3E3AE483-C81E-4F13-9F97-3044117289E3}" srcId="{B4CA46BC-B850-44B7-8CE2-EAE668DC7218}" destId="{D55AADDF-51FC-48C3-8CCC-4DFACEAE77FE}" srcOrd="3" destOrd="0" parTransId="{C303D508-B8AC-401C-A227-B31C21CA7EE7}" sibTransId="{6A2AD917-5104-4E30-A239-D297A39205AA}"/>
    <dgm:cxn modelId="{3EEA5A85-FBD3-47CE-9FD8-C1F14E23E557}" srcId="{D55AADDF-51FC-48C3-8CCC-4DFACEAE77FE}" destId="{13CCEEB0-EA01-4CA7-8CAB-4D4375838DFA}" srcOrd="4" destOrd="0" parTransId="{7F5CD010-6D5A-4267-A70A-D94B47E67762}" sibTransId="{6E6F9F86-BF25-4886-BAA2-D887E79AFB29}"/>
    <dgm:cxn modelId="{7E3C0E8A-B3AD-44DF-8B91-BEAC78EC3201}" type="presOf" srcId="{F94ED599-B386-4F51-9491-6E5FE4EDF4CA}" destId="{73DD961A-F100-4EBA-9E60-C8E745EED372}" srcOrd="0" destOrd="3" presId="urn:microsoft.com/office/officeart/2005/8/layout/hList6"/>
    <dgm:cxn modelId="{6C9CEF8D-29A1-480A-A26A-6EF9EF79F52F}" srcId="{D55AADDF-51FC-48C3-8CCC-4DFACEAE77FE}" destId="{43FB3D5C-3A4A-4010-BA2D-97AB40734C54}" srcOrd="2" destOrd="0" parTransId="{24EC7A05-24B5-4B68-9408-34896643C693}" sibTransId="{A833F147-B6CF-467B-821B-0EFA300B3BE4}"/>
    <dgm:cxn modelId="{54AA778F-5F73-4C8E-B471-8D7E9E33937E}" srcId="{9E88D0BC-A30D-4B0D-B9E9-F6147E3AB952}" destId="{6AFAA742-8C3E-46A9-9D3C-8CBD3857EDA1}" srcOrd="2" destOrd="0" parTransId="{99100DD7-284D-4741-B0E4-92364C8E203B}" sibTransId="{0C57DA36-69BF-4D63-9250-86D3F10AB4F4}"/>
    <dgm:cxn modelId="{14DA3798-3BFC-45AA-A4FE-13A46A156156}" srcId="{130BA65B-0CC0-4D3D-9D34-F8D3BFF0F7CE}" destId="{A4287C44-DEE1-44CE-A3B7-304C71442B57}" srcOrd="0" destOrd="0" parTransId="{39E7A28D-CD40-4946-A877-AEBB0469AE56}" sibTransId="{544F245C-5A02-4320-8092-7AB184627609}"/>
    <dgm:cxn modelId="{A1449F9D-7634-48AF-838A-FC33EA6AE6DB}" srcId="{9E88D0BC-A30D-4B0D-B9E9-F6147E3AB952}" destId="{356E0CAC-79FC-46E8-9A8E-C95BCEA65103}" srcOrd="0" destOrd="0" parTransId="{18AC5A70-4085-493D-A6BA-93FDE572C9A2}" sibTransId="{F2135AA5-CB7A-4717-9A44-F8922E63DEFB}"/>
    <dgm:cxn modelId="{E725BFA1-0C57-4FD6-8E66-25DCF112ABC5}" type="presOf" srcId="{CEE79BD1-9A9D-4769-AAB3-DE78EF373F0A}" destId="{73DD961A-F100-4EBA-9E60-C8E745EED372}" srcOrd="0" destOrd="2" presId="urn:microsoft.com/office/officeart/2005/8/layout/hList6"/>
    <dgm:cxn modelId="{28E8C9B9-0F87-4423-8FA4-E95B34109EDA}" srcId="{B4CA46BC-B850-44B7-8CE2-EAE668DC7218}" destId="{9E88D0BC-A30D-4B0D-B9E9-F6147E3AB952}" srcOrd="1" destOrd="0" parTransId="{73ECA85C-D6F7-46CD-B53C-3C8BE562445A}" sibTransId="{88DDFFF9-5DAE-482B-AA9B-30E05562E0F9}"/>
    <dgm:cxn modelId="{A99CE8C1-E0E1-47C6-AC8C-7B2A5D0DBC52}" type="presOf" srcId="{520DFF53-C837-4FBF-B7E5-F79E546C5E88}" destId="{533F81CD-E3D7-4223-8C40-FAFF5BFEAC68}" srcOrd="0" destOrd="2" presId="urn:microsoft.com/office/officeart/2005/8/layout/hList6"/>
    <dgm:cxn modelId="{934553C7-AEE3-4497-B99B-B8736F1EC596}" type="presOf" srcId="{A4287C44-DEE1-44CE-A3B7-304C71442B57}" destId="{533F81CD-E3D7-4223-8C40-FAFF5BFEAC68}" srcOrd="0" destOrd="1" presId="urn:microsoft.com/office/officeart/2005/8/layout/hList6"/>
    <dgm:cxn modelId="{3FDE81CC-2EBA-4153-8549-A79C140D8359}" type="presOf" srcId="{11CEA29E-6616-4911-A551-29AD9A63B9F8}" destId="{8D6B3661-232C-448B-A811-AE0F2EFFAA31}" srcOrd="0" destOrd="1" presId="urn:microsoft.com/office/officeart/2005/8/layout/hList6"/>
    <dgm:cxn modelId="{75F5EDCF-294B-4E94-A014-CC9AB581F421}" type="presOf" srcId="{130BA65B-0CC0-4D3D-9D34-F8D3BFF0F7CE}" destId="{533F81CD-E3D7-4223-8C40-FAFF5BFEAC68}" srcOrd="0" destOrd="0" presId="urn:microsoft.com/office/officeart/2005/8/layout/hList6"/>
    <dgm:cxn modelId="{69AECBD9-D60B-476F-A665-AD56F6DB4B7A}" type="presOf" srcId="{13CCEEB0-EA01-4CA7-8CAB-4D4375838DFA}" destId="{154DAD91-EA8C-4E28-BA33-70977456820B}" srcOrd="0" destOrd="5" presId="urn:microsoft.com/office/officeart/2005/8/layout/hList6"/>
    <dgm:cxn modelId="{EC3C59DA-43F1-41F7-8616-EA951B9DE6BE}" srcId="{D0161175-D5FF-4482-8790-E41D4DFFC732}" destId="{B0072093-BDF5-40AA-BB5C-E964EC7A0ADD}" srcOrd="0" destOrd="0" parTransId="{624A45DA-B951-4CF2-98B9-744634916D13}" sibTransId="{4E9333BA-9248-4275-8252-58109CE9ED64}"/>
    <dgm:cxn modelId="{E22EE3DA-F36D-4EA8-92D6-E9FE3745CF79}" type="presOf" srcId="{95536C57-1A65-41D2-83DC-8DA478618D16}" destId="{D469B49C-2E55-463D-BCF0-0C91DE5FD768}" srcOrd="0" destOrd="2" presId="urn:microsoft.com/office/officeart/2005/8/layout/hList6"/>
    <dgm:cxn modelId="{80786ADD-380B-418A-BECC-E72ACC1ACD81}" srcId="{D0161175-D5FF-4482-8790-E41D4DFFC732}" destId="{CEE79BD1-9A9D-4769-AAB3-DE78EF373F0A}" srcOrd="1" destOrd="0" parTransId="{CE0D4EAA-F17C-4B55-AFEF-DD2780270A07}" sibTransId="{09CDADED-CDF3-42EC-A3CB-BF593564854E}"/>
    <dgm:cxn modelId="{6AD7DDE2-2D5E-47B3-88B7-DEF7EB6EC172}" srcId="{6A35A2CF-2356-4CFA-9541-3E8F3FB09F1B}" destId="{F5DA4A05-4251-4D56-9A40-2B07EE1F0525}" srcOrd="2" destOrd="0" parTransId="{960AE91D-C21D-4C50-A6DB-52F3ADC4F563}" sibTransId="{1FF062A0-09EC-4734-91D0-52F080390D1B}"/>
    <dgm:cxn modelId="{960A10E7-5068-4ED8-B840-0A3BEC0553D9}" srcId="{6A35A2CF-2356-4CFA-9541-3E8F3FB09F1B}" destId="{AF1FAA72-4BBF-4A99-8A1C-BAB14D3B11A2}" srcOrd="1" destOrd="0" parTransId="{3BACC1AC-651E-4D6B-90DB-E7494EBA7C1D}" sibTransId="{03AD0DCE-BA7E-47CE-9460-3E609DC4AEF5}"/>
    <dgm:cxn modelId="{F9C132F0-C780-49F6-BB30-964A653C359F}" srcId="{D55AADDF-51FC-48C3-8CCC-4DFACEAE77FE}" destId="{2057D76E-DEF5-4A1E-A303-64A11B2FD999}" srcOrd="0" destOrd="0" parTransId="{971E0096-4AF2-461B-A7FA-5799C9009560}" sibTransId="{DBB5F1F3-3592-4B27-BEA6-E44273D3BE2F}"/>
    <dgm:cxn modelId="{1A7F22FA-CB8B-4C97-B961-29C84DBA674E}" type="presOf" srcId="{9E88D0BC-A30D-4B0D-B9E9-F6147E3AB952}" destId="{D469B49C-2E55-463D-BCF0-0C91DE5FD768}" srcOrd="0" destOrd="0" presId="urn:microsoft.com/office/officeart/2005/8/layout/hList6"/>
    <dgm:cxn modelId="{628729FB-9850-4F38-B107-A42110330A9B}" srcId="{B4CA46BC-B850-44B7-8CE2-EAE668DC7218}" destId="{D0161175-D5FF-4482-8790-E41D4DFFC732}" srcOrd="4" destOrd="0" parTransId="{BFCD967B-9FF3-414D-A19D-8B25D7C2C695}" sibTransId="{80E2E64C-25E9-49A0-9DF1-C3C566CB229E}"/>
    <dgm:cxn modelId="{5EFCC7FF-C10C-4B71-ABDF-A1BDEFDE93ED}" srcId="{9E88D0BC-A30D-4B0D-B9E9-F6147E3AB952}" destId="{798EF085-5294-4780-B18D-029C24819964}" srcOrd="4" destOrd="0" parTransId="{15C52279-0B86-458F-95A6-05F401EE40D0}" sibTransId="{8DB813FC-04E4-4127-B933-01427B3A7C5D}"/>
    <dgm:cxn modelId="{42507698-36B4-46EC-9B07-23E87495C7CB}" type="presParOf" srcId="{DA8AEA99-6029-4238-B326-418A95461708}" destId="{8D6B3661-232C-448B-A811-AE0F2EFFAA31}" srcOrd="0" destOrd="0" presId="urn:microsoft.com/office/officeart/2005/8/layout/hList6"/>
    <dgm:cxn modelId="{722675C1-562C-44B6-85FF-CF309CE0BFEC}" type="presParOf" srcId="{DA8AEA99-6029-4238-B326-418A95461708}" destId="{9471A99C-D7F9-4152-A955-757A1D51936F}" srcOrd="1" destOrd="0" presId="urn:microsoft.com/office/officeart/2005/8/layout/hList6"/>
    <dgm:cxn modelId="{D3FDA07F-FC75-4B96-A823-B57AE271B068}" type="presParOf" srcId="{DA8AEA99-6029-4238-B326-418A95461708}" destId="{D469B49C-2E55-463D-BCF0-0C91DE5FD768}" srcOrd="2" destOrd="0" presId="urn:microsoft.com/office/officeart/2005/8/layout/hList6"/>
    <dgm:cxn modelId="{6C512E1D-7E81-4D28-8CBB-B5DFB3556500}" type="presParOf" srcId="{DA8AEA99-6029-4238-B326-418A95461708}" destId="{B71DB362-03EA-4F6D-A75A-F9B608740FAE}" srcOrd="3" destOrd="0" presId="urn:microsoft.com/office/officeart/2005/8/layout/hList6"/>
    <dgm:cxn modelId="{EED18D5B-F85B-4715-97C2-6134CB622CF7}" type="presParOf" srcId="{DA8AEA99-6029-4238-B326-418A95461708}" destId="{533F81CD-E3D7-4223-8C40-FAFF5BFEAC68}" srcOrd="4" destOrd="0" presId="urn:microsoft.com/office/officeart/2005/8/layout/hList6"/>
    <dgm:cxn modelId="{E04031DD-F4B4-432D-A4D4-64224384F731}" type="presParOf" srcId="{DA8AEA99-6029-4238-B326-418A95461708}" destId="{CD19D48C-58C2-4144-9F0D-24C6AD38484F}" srcOrd="5" destOrd="0" presId="urn:microsoft.com/office/officeart/2005/8/layout/hList6"/>
    <dgm:cxn modelId="{DADD8DA2-A3FA-42D2-AEAB-FD0012EAC74A}" type="presParOf" srcId="{DA8AEA99-6029-4238-B326-418A95461708}" destId="{154DAD91-EA8C-4E28-BA33-70977456820B}" srcOrd="6" destOrd="0" presId="urn:microsoft.com/office/officeart/2005/8/layout/hList6"/>
    <dgm:cxn modelId="{5AA57970-29B3-4EA8-9D5A-908E38628729}" type="presParOf" srcId="{DA8AEA99-6029-4238-B326-418A95461708}" destId="{8A0A975E-8F91-4978-BB04-2B01C126927E}" srcOrd="7" destOrd="0" presId="urn:microsoft.com/office/officeart/2005/8/layout/hList6"/>
    <dgm:cxn modelId="{6A717331-4F02-43A1-A1D0-2DDFF8797E58}" type="presParOf" srcId="{DA8AEA99-6029-4238-B326-418A95461708}" destId="{73DD961A-F100-4EBA-9E60-C8E745EED37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B3661-232C-448B-A811-AE0F2EFFAA31}">
      <dsp:nvSpPr>
        <dsp:cNvPr id="0" name=""/>
        <dsp:cNvSpPr/>
      </dsp:nvSpPr>
      <dsp:spPr>
        <a:xfrm rot="16200000">
          <a:off x="-1698269" y="1703999"/>
          <a:ext cx="5418667" cy="2010667"/>
        </a:xfrm>
        <a:prstGeom prst="flowChartManualOperation">
          <a:avLst/>
        </a:prstGeom>
        <a:solidFill>
          <a:srgbClr val="E7F6C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Connectedness</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Peer support and social groups</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Relationships</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Support from others</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Community</a:t>
          </a:r>
        </a:p>
      </dsp:txBody>
      <dsp:txXfrm rot="5400000">
        <a:off x="5731" y="1083732"/>
        <a:ext cx="2010667" cy="3251201"/>
      </dsp:txXfrm>
    </dsp:sp>
    <dsp:sp modelId="{D469B49C-2E55-463D-BCF0-0C91DE5FD768}">
      <dsp:nvSpPr>
        <dsp:cNvPr id="0" name=""/>
        <dsp:cNvSpPr/>
      </dsp:nvSpPr>
      <dsp:spPr>
        <a:xfrm rot="16200000">
          <a:off x="463198" y="1703999"/>
          <a:ext cx="5418667" cy="2010667"/>
        </a:xfrm>
        <a:prstGeom prst="flowChartManualOperation">
          <a:avLst/>
        </a:prstGeom>
        <a:solidFill>
          <a:srgbClr val="C6D30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Hope &amp; optimism</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Belief in recovery</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Motivation to change</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Hope-inspiring relationships</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Positive thinking and valuing effort</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Having dreams and aspirations</a:t>
          </a:r>
        </a:p>
      </dsp:txBody>
      <dsp:txXfrm rot="5400000">
        <a:off x="2167198" y="1083732"/>
        <a:ext cx="2010667" cy="3251201"/>
      </dsp:txXfrm>
    </dsp:sp>
    <dsp:sp modelId="{533F81CD-E3D7-4223-8C40-FAFF5BFEAC68}">
      <dsp:nvSpPr>
        <dsp:cNvPr id="0" name=""/>
        <dsp:cNvSpPr/>
      </dsp:nvSpPr>
      <dsp:spPr>
        <a:xfrm rot="16200000">
          <a:off x="2624666" y="1703999"/>
          <a:ext cx="5418667" cy="2010667"/>
        </a:xfrm>
        <a:prstGeom prst="flowChartManualOperation">
          <a:avLst/>
        </a:prstGeom>
        <a:solidFill>
          <a:srgbClr val="78C8D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Identity</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Rebuilding positive sense of identity</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Overcoming stigma</a:t>
          </a:r>
        </a:p>
      </dsp:txBody>
      <dsp:txXfrm rot="5400000">
        <a:off x="4328666" y="1083732"/>
        <a:ext cx="2010667" cy="3251201"/>
      </dsp:txXfrm>
    </dsp:sp>
    <dsp:sp modelId="{154DAD91-EA8C-4E28-BA33-70977456820B}">
      <dsp:nvSpPr>
        <dsp:cNvPr id="0" name=""/>
        <dsp:cNvSpPr/>
      </dsp:nvSpPr>
      <dsp:spPr>
        <a:xfrm rot="16200000">
          <a:off x="4786134" y="1703999"/>
          <a:ext cx="5418667" cy="2010667"/>
        </a:xfrm>
        <a:prstGeom prst="flowChartManualOperation">
          <a:avLst/>
        </a:prstGeom>
        <a:solidFill>
          <a:srgbClr val="EE677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Meaning</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Meaning in mental health experience</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Meaningful life and social roles</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Meaningful life and social goals</a:t>
          </a: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endParaRPr lang="en-US" sz="1200" kern="1200" dirty="0">
            <a:latin typeface="Open Sans" panose="020B0606030504020204" pitchFamily="34" charset="0"/>
            <a:ea typeface="Open Sans" panose="020B0606030504020204" pitchFamily="34" charset="0"/>
            <a:cs typeface="Open Sans" panose="020B0606030504020204" pitchFamily="34" charset="0"/>
          </a:endParaRPr>
        </a:p>
      </dsp:txBody>
      <dsp:txXfrm rot="5400000">
        <a:off x="6490134" y="1083732"/>
        <a:ext cx="2010667" cy="3251201"/>
      </dsp:txXfrm>
    </dsp:sp>
    <dsp:sp modelId="{73DD961A-F100-4EBA-9E60-C8E745EED372}">
      <dsp:nvSpPr>
        <dsp:cNvPr id="0" name=""/>
        <dsp:cNvSpPr/>
      </dsp:nvSpPr>
      <dsp:spPr>
        <a:xfrm rot="16200000">
          <a:off x="6953332" y="1703999"/>
          <a:ext cx="5418667" cy="2010667"/>
        </a:xfrm>
        <a:prstGeom prst="flowChartManualOperation">
          <a:avLst/>
        </a:prstGeom>
        <a:solidFill>
          <a:schemeClr val="bg1">
            <a:lumMod val="65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kern="1200" dirty="0">
              <a:latin typeface="Open Sans" panose="020B0606030504020204" pitchFamily="34" charset="0"/>
              <a:ea typeface="Open Sans" panose="020B0606030504020204" pitchFamily="34" charset="0"/>
              <a:cs typeface="Open Sans" panose="020B0606030504020204" pitchFamily="34" charset="0"/>
            </a:rPr>
            <a:t>Empowerment</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Personal responsibility</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Control over life</a:t>
          </a:r>
        </a:p>
        <a:p>
          <a:pPr marL="171450" lvl="1" indent="-171450" algn="l" defTabSz="711200">
            <a:lnSpc>
              <a:spcPct val="90000"/>
            </a:lnSpc>
            <a:spcBef>
              <a:spcPct val="0"/>
            </a:spcBef>
            <a:spcAft>
              <a:spcPct val="15000"/>
            </a:spcAft>
            <a:buChar char="•"/>
          </a:pPr>
          <a:r>
            <a:rPr lang="en-US" sz="1600" kern="1200" dirty="0">
              <a:latin typeface="Open Sans" panose="020B0606030504020204" pitchFamily="34" charset="0"/>
              <a:ea typeface="Open Sans" panose="020B0606030504020204" pitchFamily="34" charset="0"/>
              <a:cs typeface="Open Sans" panose="020B0606030504020204" pitchFamily="34" charset="0"/>
            </a:rPr>
            <a:t>Focusing upon strengths</a:t>
          </a:r>
        </a:p>
      </dsp:txBody>
      <dsp:txXfrm rot="5400000">
        <a:off x="8657332" y="1083732"/>
        <a:ext cx="2010667" cy="325120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48B34F4-880D-4DA1-A8E4-6EE0E46699E7}" type="datetimeFigureOut">
              <a:rPr lang="en-GB" smtClean="0"/>
              <a:t>05/05/2020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AB4D3D3-7F56-4886-BEBD-C02AA4D3168E}" type="slidenum">
              <a:rPr lang="en-GB" smtClean="0"/>
              <a:t>‹#›</a:t>
            </a:fld>
            <a:endParaRPr lang="en-GB"/>
          </a:p>
        </p:txBody>
      </p:sp>
    </p:spTree>
    <p:extLst>
      <p:ext uri="{BB962C8B-B14F-4D97-AF65-F5344CB8AC3E}">
        <p14:creationId xmlns:p14="http://schemas.microsoft.com/office/powerpoint/2010/main" val="15541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E9D37-4189-49D7-8EDA-C0C5E6111EE6}" type="slidenum">
              <a:rPr lang="en-GB" altLang="en-US"/>
              <a:pPr/>
              <a:t>2</a:t>
            </a:fld>
            <a:endParaRPr lang="en-GB"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904784" y="4715907"/>
            <a:ext cx="4988109" cy="4467701"/>
          </a:xfrm>
        </p:spPr>
        <p:txBody>
          <a:bodyPr/>
          <a:lstStyle/>
          <a:p>
            <a:endParaRPr lang="en-GB" altLang="en-US" dirty="0"/>
          </a:p>
        </p:txBody>
      </p:sp>
    </p:spTree>
    <p:extLst>
      <p:ext uri="{BB962C8B-B14F-4D97-AF65-F5344CB8AC3E}">
        <p14:creationId xmlns:p14="http://schemas.microsoft.com/office/powerpoint/2010/main" val="373927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i="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end of history illusion” - at any point along our personal journey, we tend to believe that who we are at that moment is the final destination of our becoming.  Which, of course, is not only wrong but a source of much of our unhappiness.</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0E6B631-A6C1-41FE-9101-E1530C34F90E}" type="slidenum">
              <a:rPr lang="en-GB" smtClean="0"/>
              <a:t>5</a:t>
            </a:fld>
            <a:endParaRPr lang="en-GB"/>
          </a:p>
        </p:txBody>
      </p:sp>
    </p:spTree>
    <p:extLst>
      <p:ext uri="{BB962C8B-B14F-4D97-AF65-F5344CB8AC3E}">
        <p14:creationId xmlns:p14="http://schemas.microsoft.com/office/powerpoint/2010/main" val="3512929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roles do you play in life?</a:t>
            </a:r>
          </a:p>
        </p:txBody>
      </p:sp>
      <p:sp>
        <p:nvSpPr>
          <p:cNvPr id="4" name="Slide Number Placeholder 3"/>
          <p:cNvSpPr>
            <a:spLocks noGrp="1"/>
          </p:cNvSpPr>
          <p:nvPr>
            <p:ph type="sldNum" sz="quarter" idx="10"/>
          </p:nvPr>
        </p:nvSpPr>
        <p:spPr/>
        <p:txBody>
          <a:bodyPr/>
          <a:lstStyle/>
          <a:p>
            <a:fld id="{50E6B631-A6C1-41FE-9101-E1530C34F90E}" type="slidenum">
              <a:rPr lang="en-GB" smtClean="0"/>
              <a:t>7</a:t>
            </a:fld>
            <a:endParaRPr lang="en-GB"/>
          </a:p>
        </p:txBody>
      </p:sp>
    </p:spTree>
    <p:extLst>
      <p:ext uri="{BB962C8B-B14F-4D97-AF65-F5344CB8AC3E}">
        <p14:creationId xmlns:p14="http://schemas.microsoft.com/office/powerpoint/2010/main" val="81455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a:latin typeface="Open Sans" panose="020B0606030504020204" pitchFamily="34" charset="0"/>
                <a:ea typeface="Open Sans" panose="020B0606030504020204" pitchFamily="34" charset="0"/>
                <a:cs typeface="Open Sans" panose="020B0606030504020204" pitchFamily="34" charset="0"/>
              </a:rPr>
              <a:t>Illness</a:t>
            </a:r>
            <a:r>
              <a:rPr lang="en-GB" sz="1400" baseline="0" dirty="0">
                <a:latin typeface="Open Sans" panose="020B0606030504020204" pitchFamily="34" charset="0"/>
                <a:ea typeface="Open Sans" panose="020B0606030504020204" pitchFamily="34" charset="0"/>
                <a:cs typeface="Open Sans" panose="020B0606030504020204" pitchFamily="34" charset="0"/>
              </a:rPr>
              <a:t> centred perspective pervades everything we do.  When we are unwell, it is difficult to feel positive about the future and it is easy to lose sight of our skills and strengths.</a:t>
            </a:r>
          </a:p>
          <a:p>
            <a:pPr marL="285750" indent="-285750">
              <a:buFont typeface="Arial" panose="020B0604020202020204" pitchFamily="34" charset="0"/>
              <a:buChar char="•"/>
            </a:pPr>
            <a:endParaRPr lang="en-GB" sz="1400" baseline="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400" baseline="0" dirty="0">
                <a:latin typeface="Open Sans" panose="020B0606030504020204" pitchFamily="34" charset="0"/>
                <a:ea typeface="Open Sans" panose="020B0606030504020204" pitchFamily="34" charset="0"/>
                <a:cs typeface="Open Sans" panose="020B0606030504020204" pitchFamily="34" charset="0"/>
              </a:rPr>
              <a:t>When someone first gets a serious illness it can feel like it swallows them up.  It’s hard to hold on to their remaining strengths and keep hope alive.</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0"/>
          </p:nvPr>
        </p:nvSpPr>
        <p:spPr/>
        <p:txBody>
          <a:bodyPr/>
          <a:lstStyle/>
          <a:p>
            <a:fld id="{E7FC5FE1-B808-4354-A99F-6683C54B1376}" type="slidenum">
              <a:rPr lang="en-GB" smtClean="0"/>
              <a:t>10</a:t>
            </a:fld>
            <a:endParaRPr lang="en-GB" dirty="0"/>
          </a:p>
        </p:txBody>
      </p:sp>
    </p:spTree>
    <p:extLst>
      <p:ext uri="{BB962C8B-B14F-4D97-AF65-F5344CB8AC3E}">
        <p14:creationId xmlns:p14="http://schemas.microsoft.com/office/powerpoint/2010/main" val="427700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E6B631-A6C1-41FE-9101-E1530C34F90E}" type="slidenum">
              <a:rPr lang="en-GB" smtClean="0"/>
              <a:t>11</a:t>
            </a:fld>
            <a:endParaRPr lang="en-GB"/>
          </a:p>
        </p:txBody>
      </p:sp>
    </p:spTree>
    <p:extLst>
      <p:ext uri="{BB962C8B-B14F-4D97-AF65-F5344CB8AC3E}">
        <p14:creationId xmlns:p14="http://schemas.microsoft.com/office/powerpoint/2010/main" val="389505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roles do you play in life?  Most people say that they need to be seen as more than just one thing.</a:t>
            </a:r>
          </a:p>
          <a:p>
            <a:endParaRPr lang="en-GB" dirty="0"/>
          </a:p>
          <a:p>
            <a:r>
              <a:rPr lang="en-GB" dirty="0"/>
              <a:t>Many people say that developing or rediscovering an identity beyond that of being ‘a patient’ is the most important part of recovery.</a:t>
            </a:r>
          </a:p>
          <a:p>
            <a:endParaRPr lang="en-GB" dirty="0"/>
          </a:p>
          <a:p>
            <a:r>
              <a:rPr lang="en-GB" dirty="0"/>
              <a:t>The direction of the spot light directs what you see.</a:t>
            </a:r>
          </a:p>
        </p:txBody>
      </p:sp>
      <p:sp>
        <p:nvSpPr>
          <p:cNvPr id="4" name="Slide Number Placeholder 3"/>
          <p:cNvSpPr>
            <a:spLocks noGrp="1"/>
          </p:cNvSpPr>
          <p:nvPr>
            <p:ph type="sldNum" sz="quarter" idx="10"/>
          </p:nvPr>
        </p:nvSpPr>
        <p:spPr/>
        <p:txBody>
          <a:bodyPr/>
          <a:lstStyle/>
          <a:p>
            <a:fld id="{50E6B631-A6C1-41FE-9101-E1530C34F90E}" type="slidenum">
              <a:rPr lang="en-GB" smtClean="0"/>
              <a:t>12</a:t>
            </a:fld>
            <a:endParaRPr lang="en-GB"/>
          </a:p>
        </p:txBody>
      </p:sp>
    </p:spTree>
    <p:extLst>
      <p:ext uri="{BB962C8B-B14F-4D97-AF65-F5344CB8AC3E}">
        <p14:creationId xmlns:p14="http://schemas.microsoft.com/office/powerpoint/2010/main" val="209628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24144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16145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70579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8DEB2-7C84-46A4-8C23-F304E1276CC6}"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276345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D8DEB2-7C84-46A4-8C23-F304E1276CC6}"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213106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8DEB2-7C84-46A4-8C23-F304E1276CC6}"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396203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8DEB2-7C84-46A4-8C23-F304E1276CC6}"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405856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8DEB2-7C84-46A4-8C23-F304E1276CC6}"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283387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8DEB2-7C84-46A4-8C23-F304E1276CC6}"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55039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D8DEB2-7C84-46A4-8C23-F304E1276CC6}"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159498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D8DEB2-7C84-46A4-8C23-F304E1276CC6}"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6EC51E-7873-48C0-BCE4-3FAC0627D102}" type="slidenum">
              <a:rPr lang="en-GB" smtClean="0"/>
              <a:t>‹#›</a:t>
            </a:fld>
            <a:endParaRPr lang="en-GB"/>
          </a:p>
        </p:txBody>
      </p:sp>
    </p:spTree>
    <p:extLst>
      <p:ext uri="{BB962C8B-B14F-4D97-AF65-F5344CB8AC3E}">
        <p14:creationId xmlns:p14="http://schemas.microsoft.com/office/powerpoint/2010/main" val="40972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6836"/>
            <a:ext cx="105156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7D8DEB2-7C84-46A4-8C23-F304E1276CC6}" type="datetimeFigureOut">
              <a:rPr lang="en-GB" smtClean="0"/>
              <a:t>05/05/2020</a:t>
            </a:fld>
            <a:endParaRPr lang="en-GB"/>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8475136"/>
            <a:ext cx="27432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A6EC51E-7873-48C0-BCE4-3FAC0627D102}" type="slidenum">
              <a:rPr lang="en-GB" smtClean="0"/>
              <a:t>‹#›</a:t>
            </a:fld>
            <a:endParaRPr lang="en-GB"/>
          </a:p>
        </p:txBody>
      </p:sp>
    </p:spTree>
    <p:extLst>
      <p:ext uri="{BB962C8B-B14F-4D97-AF65-F5344CB8AC3E}">
        <p14:creationId xmlns:p14="http://schemas.microsoft.com/office/powerpoint/2010/main" val="1939707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8E513EF-CA36-4C5C-AF12-248DC9670AE6}"/>
              </a:ext>
            </a:extLst>
          </p:cNvPr>
          <p:cNvSpPr txBox="1">
            <a:spLocks noChangeArrowheads="1"/>
          </p:cNvSpPr>
          <p:nvPr/>
        </p:nvSpPr>
        <p:spPr bwMode="auto">
          <a:xfrm>
            <a:off x="518736" y="3333342"/>
            <a:ext cx="11154528" cy="271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4" tIns="60957" rIns="121914" bIns="60957" numCol="1" anchor="t" anchorCtr="0" compatLnSpc="1">
            <a:prstTxWarp prst="textNoShape">
              <a:avLst/>
            </a:prstTxWarp>
          </a:bodyPr>
          <a:lstStyle/>
          <a:p>
            <a:pPr defTabSz="1219140" eaLnBrk="0" fontAlgn="base" hangingPunct="0">
              <a:spcBef>
                <a:spcPct val="0"/>
              </a:spcBef>
              <a:spcAft>
                <a:spcPct val="0"/>
              </a:spcAft>
            </a:pPr>
            <a:r>
              <a:rPr lang="en-US" altLang="en-US" sz="15800" b="1" dirty="0">
                <a:latin typeface="Open Sans" panose="020B0606030504020204" pitchFamily="34" charset="0"/>
                <a:ea typeface="Times New Roman" panose="02020603050405020304" pitchFamily="18" charset="0"/>
                <a:cs typeface="Open Sans" panose="020B0606030504020204" pitchFamily="34" charset="0"/>
              </a:rPr>
              <a:t>Identity</a:t>
            </a:r>
            <a:endParaRPr lang="en-US" altLang="en-US" sz="15800" dirty="0">
              <a:latin typeface="Arial" panose="020B0604020202020204" pitchFamily="34" charset="0"/>
            </a:endParaRPr>
          </a:p>
        </p:txBody>
      </p:sp>
      <p:pic>
        <p:nvPicPr>
          <p:cNvPr id="6" name="Picture 5">
            <a:extLst>
              <a:ext uri="{FF2B5EF4-FFF2-40B4-BE49-F238E27FC236}">
                <a16:creationId xmlns:a16="http://schemas.microsoft.com/office/drawing/2014/main" id="{BCB49BDC-9F49-44B4-B217-1219E6D31AA0}"/>
              </a:ext>
            </a:extLst>
          </p:cNvPr>
          <p:cNvPicPr/>
          <p:nvPr/>
        </p:nvPicPr>
        <p:blipFill rotWithShape="1">
          <a:blip r:embed="rId2" cstate="print">
            <a:extLst>
              <a:ext uri="{28A0092B-C50C-407E-A947-70E740481C1C}">
                <a14:useLocalDpi xmlns:a14="http://schemas.microsoft.com/office/drawing/2010/main" val="0"/>
              </a:ext>
            </a:extLst>
          </a:blip>
          <a:srcRect r="31453"/>
          <a:stretch/>
        </p:blipFill>
        <p:spPr>
          <a:xfrm>
            <a:off x="6204093" y="203201"/>
            <a:ext cx="5886307" cy="820771"/>
          </a:xfrm>
          <a:prstGeom prst="rect">
            <a:avLst/>
          </a:prstGeom>
        </p:spPr>
      </p:pic>
      <p:sp>
        <p:nvSpPr>
          <p:cNvPr id="7" name="Line 18">
            <a:extLst>
              <a:ext uri="{FF2B5EF4-FFF2-40B4-BE49-F238E27FC236}">
                <a16:creationId xmlns:a16="http://schemas.microsoft.com/office/drawing/2014/main" id="{DDFBB014-E877-41F8-9C3D-8FD3B0832744}"/>
              </a:ext>
            </a:extLst>
          </p:cNvPr>
          <p:cNvSpPr>
            <a:spLocks noChangeShapeType="1"/>
          </p:cNvSpPr>
          <p:nvPr/>
        </p:nvSpPr>
        <p:spPr bwMode="auto">
          <a:xfrm>
            <a:off x="645586" y="1210733"/>
            <a:ext cx="10941049" cy="0"/>
          </a:xfrm>
          <a:prstGeom prst="line">
            <a:avLst/>
          </a:prstGeom>
          <a:noFill/>
          <a:ln w="12700">
            <a:solidFill>
              <a:srgbClr val="C6D3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4" tIns="60957" rIns="121914" bIns="60957" anchor="ct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C:\Users\Ben\Desktop\Bridge-tag-Logo-updat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8331" y="8024944"/>
            <a:ext cx="1883669" cy="87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8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999" t="15926" r="46667" b="29259"/>
          <a:stretch/>
        </p:blipFill>
        <p:spPr>
          <a:xfrm>
            <a:off x="291253" y="2185480"/>
            <a:ext cx="5791200" cy="4120661"/>
          </a:xfrm>
          <a:prstGeom prst="rect">
            <a:avLst/>
          </a:prstGeom>
        </p:spPr>
      </p:pic>
      <p:sp>
        <p:nvSpPr>
          <p:cNvPr id="6" name="Title 2"/>
          <p:cNvSpPr txBox="1">
            <a:spLocks/>
          </p:cNvSpPr>
          <p:nvPr/>
        </p:nvSpPr>
        <p:spPr bwMode="auto">
          <a:xfrm>
            <a:off x="291254" y="196243"/>
            <a:ext cx="10953749"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dirty="0">
                <a:latin typeface="Open Sans" panose="020B0606030504020204" pitchFamily="34" charset="0"/>
                <a:ea typeface="Open Sans" panose="020B0606030504020204" pitchFamily="34" charset="0"/>
                <a:cs typeface="Open Sans" panose="020B0606030504020204" pitchFamily="34" charset="0"/>
              </a:rPr>
              <a:t>Illness </a:t>
            </a:r>
            <a:r>
              <a:rPr lang="en-US" altLang="en-US" sz="4800" b="1" dirty="0" err="1">
                <a:latin typeface="Open Sans" panose="020B0606030504020204" pitchFamily="34" charset="0"/>
                <a:ea typeface="Open Sans" panose="020B0606030504020204" pitchFamily="34" charset="0"/>
                <a:cs typeface="Open Sans" panose="020B0606030504020204" pitchFamily="34" charset="0"/>
              </a:rPr>
              <a:t>Centred</a:t>
            </a:r>
            <a:r>
              <a:rPr lang="en-US" altLang="en-US" sz="4800" b="1" dirty="0">
                <a:latin typeface="Open Sans" panose="020B0606030504020204" pitchFamily="34" charset="0"/>
                <a:ea typeface="Open Sans" panose="020B0606030504020204" pitchFamily="34" charset="0"/>
                <a:cs typeface="Open Sans" panose="020B0606030504020204" pitchFamily="34" charset="0"/>
              </a:rPr>
              <a:t> vs Person </a:t>
            </a:r>
            <a:r>
              <a:rPr lang="en-US" altLang="en-US" sz="4800" b="1" dirty="0" err="1">
                <a:latin typeface="Open Sans" panose="020B0606030504020204" pitchFamily="34" charset="0"/>
                <a:ea typeface="Open Sans" panose="020B0606030504020204" pitchFamily="34" charset="0"/>
                <a:cs typeface="Open Sans" panose="020B0606030504020204" pitchFamily="34" charset="0"/>
              </a:rPr>
              <a:t>Centred</a:t>
            </a:r>
            <a:endParaRPr lang="en-US" altLang="en-US" sz="53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rotWithShape="1">
          <a:blip r:embed="rId4"/>
          <a:srcRect l="10000" t="24814" r="50833" b="17407"/>
          <a:stretch/>
        </p:blipFill>
        <p:spPr>
          <a:xfrm>
            <a:off x="6604001" y="2280140"/>
            <a:ext cx="5080001" cy="4215320"/>
          </a:xfrm>
          <a:prstGeom prst="rect">
            <a:avLst/>
          </a:prstGeom>
        </p:spPr>
      </p:pic>
      <p:sp>
        <p:nvSpPr>
          <p:cNvPr id="9" name="Rectangle 3"/>
          <p:cNvSpPr txBox="1">
            <a:spLocks noChangeArrowheads="1"/>
          </p:cNvSpPr>
          <p:nvPr/>
        </p:nvSpPr>
        <p:spPr>
          <a:xfrm>
            <a:off x="378038" y="7138481"/>
            <a:ext cx="11461749" cy="1695019"/>
          </a:xfrm>
          <a:prstGeom prst="rect">
            <a:avLst/>
          </a:prstGeom>
        </p:spPr>
        <p:txBody>
          <a:bodyPr vert="horz" lIns="121917" tIns="60958" rIns="121917" bIns="60958"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3700" dirty="0">
                <a:latin typeface="Open Sans" panose="020B0606030504020204" pitchFamily="34" charset="0"/>
                <a:ea typeface="Open Sans" panose="020B0606030504020204" pitchFamily="34" charset="0"/>
                <a:cs typeface="Open Sans" panose="020B0606030504020204" pitchFamily="34" charset="0"/>
              </a:rPr>
              <a:t>Recovery is about discovering – or re-discovering – a sense of personal identity, separate from illness or disability.</a:t>
            </a:r>
          </a:p>
        </p:txBody>
      </p:sp>
      <p:cxnSp>
        <p:nvCxnSpPr>
          <p:cNvPr id="8" name="AutoShape 2">
            <a:extLst>
              <a:ext uri="{FF2B5EF4-FFF2-40B4-BE49-F238E27FC236}">
                <a16:creationId xmlns:a16="http://schemas.microsoft.com/office/drawing/2014/main" id="{554FED71-3DCB-4DD7-B747-2B5979AD452B}"/>
              </a:ext>
            </a:extLst>
          </p:cNvPr>
          <p:cNvCxnSpPr>
            <a:cxnSpLocks noChangeShapeType="1"/>
          </p:cNvCxnSpPr>
          <p:nvPr/>
        </p:nvCxnSpPr>
        <p:spPr bwMode="auto">
          <a:xfrm flipV="1">
            <a:off x="427421" y="1051911"/>
            <a:ext cx="11256579" cy="26677"/>
          </a:xfrm>
          <a:prstGeom prst="straightConnector1">
            <a:avLst/>
          </a:prstGeom>
          <a:noFill/>
          <a:ln w="28575" algn="ctr">
            <a:solidFill>
              <a:srgbClr val="D6E3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349583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B1DEC8-B610-4239-99FA-51D3E6AC87CA}"/>
              </a:ext>
            </a:extLst>
          </p:cNvPr>
          <p:cNvSpPr/>
          <p:nvPr/>
        </p:nvSpPr>
        <p:spPr>
          <a:xfrm>
            <a:off x="357352" y="1422401"/>
            <a:ext cx="11326648" cy="7103479"/>
          </a:xfrm>
          <a:prstGeom prst="rect">
            <a:avLst/>
          </a:prstGeom>
        </p:spPr>
        <p:txBody>
          <a:bodyPr wrap="square" lIns="121917" tIns="60958" rIns="121917" bIns="60958">
            <a:spAutoFit/>
          </a:bodyPr>
          <a:lstStyle/>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Our mental illness might part of us, but it is not the whole of us.  </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 </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An </a:t>
            </a:r>
            <a:r>
              <a:rPr lang="en-GB" sz="2700" b="1" dirty="0">
                <a:latin typeface="Open Sans" panose="020B0606030504020204" pitchFamily="34" charset="0"/>
                <a:ea typeface="Calibri" panose="020F0502020204030204" pitchFamily="34" charset="0"/>
                <a:cs typeface="Times New Roman" panose="02020603050405020304" pitchFamily="18" charset="0"/>
              </a:rPr>
              <a:t>illness centred perspective </a:t>
            </a:r>
            <a:r>
              <a:rPr lang="en-GB" sz="2700" dirty="0">
                <a:latin typeface="Open Sans" panose="020B0606030504020204" pitchFamily="34" charset="0"/>
                <a:ea typeface="Calibri" panose="020F0502020204030204" pitchFamily="34" charset="0"/>
                <a:cs typeface="Times New Roman" panose="02020603050405020304" pitchFamily="18" charset="0"/>
              </a:rPr>
              <a:t>can pervade everything we do.  When we are unwell, it is difficult to feel positive about the future and it is easy to lose sight of our personal qualities and strengths.</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 </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When someone first gets ill, it can feel like it swallows them up.  It can be hard to hold on to their sense of self and keep hope alive.</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 </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Hence, it is important to recognise all the roles we play and recognise our value.</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 </a:t>
            </a:r>
          </a:p>
          <a:p>
            <a:pPr>
              <a:lnSpc>
                <a:spcPct val="120000"/>
              </a:lnSpc>
            </a:pPr>
            <a:r>
              <a:rPr lang="en-GB" sz="2700" dirty="0">
                <a:latin typeface="Open Sans" panose="020B0606030504020204" pitchFamily="34" charset="0"/>
                <a:ea typeface="Calibri" panose="020F0502020204030204" pitchFamily="34" charset="0"/>
                <a:cs typeface="Times New Roman" panose="02020603050405020304" pitchFamily="18" charset="0"/>
              </a:rPr>
              <a:t>People’s identity is rooted in the roles they play, in what they associate themselves with.</a:t>
            </a:r>
          </a:p>
        </p:txBody>
      </p:sp>
      <p:sp>
        <p:nvSpPr>
          <p:cNvPr id="7" name="Title 2">
            <a:extLst>
              <a:ext uri="{FF2B5EF4-FFF2-40B4-BE49-F238E27FC236}">
                <a16:creationId xmlns:a16="http://schemas.microsoft.com/office/drawing/2014/main" id="{FF04F5A0-9BC0-471C-BBCE-04638B152E7E}"/>
              </a:ext>
            </a:extLst>
          </p:cNvPr>
          <p:cNvSpPr txBox="1">
            <a:spLocks/>
          </p:cNvSpPr>
          <p:nvPr/>
        </p:nvSpPr>
        <p:spPr bwMode="auto">
          <a:xfrm>
            <a:off x="357352" y="101601"/>
            <a:ext cx="11256579"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dirty="0">
                <a:latin typeface="Open Sans" panose="020B0606030504020204" pitchFamily="34" charset="0"/>
                <a:ea typeface="Open Sans" panose="020B0606030504020204" pitchFamily="34" charset="0"/>
                <a:cs typeface="Open Sans" panose="020B0606030504020204" pitchFamily="34" charset="0"/>
              </a:rPr>
              <a:t>Identity in a recovery context</a:t>
            </a:r>
            <a:endParaRPr lang="en-US" altLang="en-US" sz="53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AutoShape 2">
            <a:extLst>
              <a:ext uri="{FF2B5EF4-FFF2-40B4-BE49-F238E27FC236}">
                <a16:creationId xmlns:a16="http://schemas.microsoft.com/office/drawing/2014/main" id="{978AD5B3-698E-45BA-ABF8-ECBFF517848D}"/>
              </a:ext>
            </a:extLst>
          </p:cNvPr>
          <p:cNvCxnSpPr>
            <a:cxnSpLocks noChangeShapeType="1"/>
          </p:cNvCxnSpPr>
          <p:nvPr/>
        </p:nvCxnSpPr>
        <p:spPr bwMode="auto">
          <a:xfrm flipV="1">
            <a:off x="427421" y="1051911"/>
            <a:ext cx="11256579" cy="26677"/>
          </a:xfrm>
          <a:prstGeom prst="straightConnector1">
            <a:avLst/>
          </a:prstGeom>
          <a:noFill/>
          <a:ln w="28575" algn="ctr">
            <a:solidFill>
              <a:srgbClr val="D6E3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90034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08000" y="4064000"/>
            <a:ext cx="3352800" cy="314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6" name="TextBox 5"/>
          <p:cNvSpPr txBox="1"/>
          <p:nvPr/>
        </p:nvSpPr>
        <p:spPr>
          <a:xfrm>
            <a:off x="1422400" y="5446869"/>
            <a:ext cx="1524000" cy="492438"/>
          </a:xfrm>
          <a:prstGeom prst="rect">
            <a:avLst/>
          </a:prstGeom>
          <a:noFill/>
        </p:spPr>
        <p:txBody>
          <a:bodyPr wrap="square" lIns="121917" tIns="60958" rIns="121917" bIns="60958" rtlCol="0">
            <a:spAutoFit/>
          </a:bodyPr>
          <a:lstStyle/>
          <a:p>
            <a:pPr algn="ctr"/>
            <a:r>
              <a:rPr lang="en-GB" sz="2400" dirty="0">
                <a:latin typeface="Open Sans" panose="020B0606030504020204" pitchFamily="34" charset="0"/>
                <a:ea typeface="Open Sans" panose="020B0606030504020204" pitchFamily="34" charset="0"/>
                <a:cs typeface="Open Sans" panose="020B0606030504020204" pitchFamily="34" charset="0"/>
              </a:rPr>
              <a:t>illness</a:t>
            </a:r>
          </a:p>
        </p:txBody>
      </p:sp>
      <p:sp>
        <p:nvSpPr>
          <p:cNvPr id="7" name="TextBox 6"/>
          <p:cNvSpPr txBox="1"/>
          <p:nvPr/>
        </p:nvSpPr>
        <p:spPr>
          <a:xfrm>
            <a:off x="1422400" y="6636197"/>
            <a:ext cx="1524000" cy="492438"/>
          </a:xfrm>
          <a:prstGeom prst="rect">
            <a:avLst/>
          </a:prstGeom>
          <a:noFill/>
        </p:spPr>
        <p:txBody>
          <a:bodyPr wrap="square" lIns="121917" tIns="60958" rIns="121917" bIns="60958" rtlCol="0">
            <a:spAutoFit/>
          </a:bodyPr>
          <a:lstStyle/>
          <a:p>
            <a:pPr algn="ctr"/>
            <a:r>
              <a:rPr lang="en-GB" sz="2400" dirty="0">
                <a:latin typeface="Open Sans" panose="020B0606030504020204" pitchFamily="34" charset="0"/>
                <a:ea typeface="Open Sans" panose="020B0606030504020204" pitchFamily="34" charset="0"/>
                <a:cs typeface="Open Sans" panose="020B0606030504020204" pitchFamily="34" charset="0"/>
              </a:rPr>
              <a:t>person</a:t>
            </a:r>
            <a:endParaRPr lang="en-GB"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Oval 7"/>
          <p:cNvSpPr/>
          <p:nvPr/>
        </p:nvSpPr>
        <p:spPr>
          <a:xfrm>
            <a:off x="5016326" y="2781300"/>
            <a:ext cx="6392479" cy="61393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a:p>
        </p:txBody>
      </p:sp>
      <p:sp>
        <p:nvSpPr>
          <p:cNvPr id="15" name="Oval 14"/>
          <p:cNvSpPr/>
          <p:nvPr/>
        </p:nvSpPr>
        <p:spPr>
          <a:xfrm>
            <a:off x="7328152" y="3041650"/>
            <a:ext cx="1883979" cy="1682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2">
            <a:extLst>
              <a:ext uri="{FF2B5EF4-FFF2-40B4-BE49-F238E27FC236}">
                <a16:creationId xmlns:a16="http://schemas.microsoft.com/office/drawing/2014/main" id="{1D05DD0E-4405-4731-A5FF-DF109CA3C131}"/>
              </a:ext>
            </a:extLst>
          </p:cNvPr>
          <p:cNvSpPr txBox="1">
            <a:spLocks/>
          </p:cNvSpPr>
          <p:nvPr/>
        </p:nvSpPr>
        <p:spPr bwMode="auto">
          <a:xfrm>
            <a:off x="357352" y="101601"/>
            <a:ext cx="11256579"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dirty="0">
                <a:latin typeface="Open Sans" panose="020B0606030504020204" pitchFamily="34" charset="0"/>
                <a:ea typeface="Open Sans" panose="020B0606030504020204" pitchFamily="34" charset="0"/>
                <a:cs typeface="Open Sans" panose="020B0606030504020204" pitchFamily="34" charset="0"/>
              </a:rPr>
              <a:t>Identity</a:t>
            </a:r>
            <a:endParaRPr lang="en-US" altLang="en-US" sz="53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AutoShape 2">
            <a:extLst>
              <a:ext uri="{FF2B5EF4-FFF2-40B4-BE49-F238E27FC236}">
                <a16:creationId xmlns:a16="http://schemas.microsoft.com/office/drawing/2014/main" id="{F39F6591-0721-42AF-9952-37C82939F791}"/>
              </a:ext>
            </a:extLst>
          </p:cNvPr>
          <p:cNvCxnSpPr>
            <a:cxnSpLocks noChangeShapeType="1"/>
          </p:cNvCxnSpPr>
          <p:nvPr/>
        </p:nvCxnSpPr>
        <p:spPr bwMode="auto">
          <a:xfrm flipV="1">
            <a:off x="427421" y="1051911"/>
            <a:ext cx="11256579" cy="26677"/>
          </a:xfrm>
          <a:prstGeom prst="straightConnector1">
            <a:avLst/>
          </a:prstGeom>
          <a:noFill/>
          <a:ln w="28575" algn="ctr">
            <a:solidFill>
              <a:srgbClr val="D6E3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2" name="Rectangle 1">
            <a:extLst>
              <a:ext uri="{FF2B5EF4-FFF2-40B4-BE49-F238E27FC236}">
                <a16:creationId xmlns:a16="http://schemas.microsoft.com/office/drawing/2014/main" id="{61A9B9EE-D0B8-478D-AD47-57789208DBF4}"/>
              </a:ext>
            </a:extLst>
          </p:cNvPr>
          <p:cNvSpPr/>
          <p:nvPr/>
        </p:nvSpPr>
        <p:spPr>
          <a:xfrm>
            <a:off x="354613" y="1468274"/>
            <a:ext cx="11370191" cy="1046436"/>
          </a:xfrm>
          <a:prstGeom prst="rect">
            <a:avLst/>
          </a:prstGeom>
        </p:spPr>
        <p:txBody>
          <a:bodyPr wrap="square" lIns="121917" tIns="60958" rIns="121917" bIns="60958">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What roles do you play in life?  Most people say that they need to be seen as more than just one thing.   Many people say that developing or rediscovering an identity beyond that of being ‘a patient’ is the most important part of recovery.</a:t>
            </a:r>
          </a:p>
        </p:txBody>
      </p:sp>
      <p:sp>
        <p:nvSpPr>
          <p:cNvPr id="17" name="Oval 16"/>
          <p:cNvSpPr/>
          <p:nvPr/>
        </p:nvSpPr>
        <p:spPr>
          <a:xfrm>
            <a:off x="1219200" y="4724400"/>
            <a:ext cx="19304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p:cNvSpPr/>
          <p:nvPr/>
        </p:nvSpPr>
        <p:spPr>
          <a:xfrm>
            <a:off x="9007136" y="4168216"/>
            <a:ext cx="1883979" cy="1682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Oval 19"/>
          <p:cNvSpPr/>
          <p:nvPr/>
        </p:nvSpPr>
        <p:spPr>
          <a:xfrm>
            <a:off x="8894977" y="6048363"/>
            <a:ext cx="1883979" cy="1682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p:cNvSpPr/>
          <p:nvPr/>
        </p:nvSpPr>
        <p:spPr>
          <a:xfrm>
            <a:off x="7086427" y="6997677"/>
            <a:ext cx="1883979" cy="1682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p:cNvSpPr/>
          <p:nvPr/>
        </p:nvSpPr>
        <p:spPr>
          <a:xfrm>
            <a:off x="5423108" y="5850966"/>
            <a:ext cx="1883979" cy="1682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p:cNvSpPr/>
          <p:nvPr/>
        </p:nvSpPr>
        <p:spPr>
          <a:xfrm>
            <a:off x="5498110" y="4010338"/>
            <a:ext cx="1883979" cy="1682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GB" sz="240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rPr>
              <a:t>illness</a:t>
            </a:r>
            <a:endParaRPr lang="en-GB"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6385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en\Documents\AW\24b1147c-f7ee-49bc-bb93-f62fb3024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697" y="1476918"/>
            <a:ext cx="3929062" cy="36460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n\Documents\AW\18556126_1252150971578173_267583324938331390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6992" y="3200399"/>
            <a:ext cx="4185007" cy="594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ntal health and identity in the digital age – part three: th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4842"/>
            <a:ext cx="5579645" cy="34291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ote of the day. Don't let your struggle become your identity. It ..."/>
          <p:cNvPicPr>
            <a:picLocks noChangeAspect="1" noChangeArrowheads="1"/>
          </p:cNvPicPr>
          <p:nvPr/>
        </p:nvPicPr>
        <p:blipFill rotWithShape="1">
          <a:blip r:embed="rId5">
            <a:extLst>
              <a:ext uri="{28A0092B-C50C-407E-A947-70E740481C1C}">
                <a14:useLocalDpi xmlns:a14="http://schemas.microsoft.com/office/drawing/2010/main" val="0"/>
              </a:ext>
            </a:extLst>
          </a:blip>
          <a:srcRect l="26710" t="15477" r="25238" b="20104"/>
          <a:stretch/>
        </p:blipFill>
        <p:spPr bwMode="auto">
          <a:xfrm>
            <a:off x="-12032" y="0"/>
            <a:ext cx="3537285" cy="47421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G I :: little i | Little my, Lettering, Letter 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1738" y="0"/>
            <a:ext cx="3430261" cy="295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8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427421" y="1454150"/>
            <a:ext cx="11256579" cy="831850"/>
          </a:xfrm>
          <a:prstGeom prst="rect">
            <a:avLst/>
          </a:prstGeom>
        </p:spPr>
        <p:txBody>
          <a:bodyPr lIns="121917" tIns="60958" rIns="121917" bIns="60958"/>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700" b="1" dirty="0">
                <a:latin typeface="Open Sans" panose="020B0606030504020204" pitchFamily="34" charset="0"/>
                <a:ea typeface="Open Sans" panose="020B0606030504020204" pitchFamily="34" charset="0"/>
                <a:cs typeface="Open Sans" panose="020B0606030504020204" pitchFamily="34" charset="0"/>
              </a:rPr>
              <a:t>The CHIME framework for personal recovery</a:t>
            </a:r>
          </a:p>
        </p:txBody>
      </p:sp>
      <p:graphicFrame>
        <p:nvGraphicFramePr>
          <p:cNvPr id="2" name="Diagram 1"/>
          <p:cNvGraphicFramePr/>
          <p:nvPr>
            <p:extLst>
              <p:ext uri="{D42A27DB-BD31-4B8C-83A1-F6EECF244321}">
                <p14:modId xmlns:p14="http://schemas.microsoft.com/office/powerpoint/2010/main" val="1584476609"/>
              </p:ext>
            </p:extLst>
          </p:nvPr>
        </p:nvGraphicFramePr>
        <p:xfrm>
          <a:off x="1016000" y="2683933"/>
          <a:ext cx="1066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302751" y="8413752"/>
            <a:ext cx="2381249" cy="430883"/>
          </a:xfrm>
          <a:prstGeom prst="rect">
            <a:avLst/>
          </a:prstGeom>
          <a:noFill/>
        </p:spPr>
        <p:txBody>
          <a:bodyPr wrap="square" lIns="121917" tIns="60958" rIns="121917" bIns="60958" rtlCol="0">
            <a:spAutoFit/>
          </a:bodyPr>
          <a:lstStyle/>
          <a:p>
            <a:r>
              <a:rPr lang="en-GB" sz="2000" dirty="0" err="1">
                <a:latin typeface="Open Sans" panose="020B0606030504020204" pitchFamily="34" charset="0"/>
                <a:ea typeface="Open Sans" panose="020B0606030504020204" pitchFamily="34" charset="0"/>
                <a:cs typeface="Open Sans" panose="020B0606030504020204" pitchFamily="34" charset="0"/>
              </a:rPr>
              <a:t>Leamy</a:t>
            </a:r>
            <a:r>
              <a:rPr lang="en-GB" sz="2000" dirty="0">
                <a:latin typeface="Open Sans" panose="020B0606030504020204" pitchFamily="34" charset="0"/>
                <a:ea typeface="Open Sans" panose="020B0606030504020204" pitchFamily="34" charset="0"/>
                <a:cs typeface="Open Sans" panose="020B0606030504020204" pitchFamily="34" charset="0"/>
              </a:rPr>
              <a:t> et al. 2011</a:t>
            </a:r>
          </a:p>
        </p:txBody>
      </p:sp>
      <p:sp>
        <p:nvSpPr>
          <p:cNvPr id="9" name="Title 2">
            <a:extLst>
              <a:ext uri="{FF2B5EF4-FFF2-40B4-BE49-F238E27FC236}">
                <a16:creationId xmlns:a16="http://schemas.microsoft.com/office/drawing/2014/main" id="{F09C456C-B1E6-42FF-B0C8-3F818FE3410E}"/>
              </a:ext>
            </a:extLst>
          </p:cNvPr>
          <p:cNvSpPr txBox="1">
            <a:spLocks/>
          </p:cNvSpPr>
          <p:nvPr/>
        </p:nvSpPr>
        <p:spPr bwMode="auto">
          <a:xfrm>
            <a:off x="357352" y="101601"/>
            <a:ext cx="11256579"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dirty="0">
                <a:latin typeface="Open Sans" panose="020B0606030504020204" pitchFamily="34" charset="0"/>
                <a:ea typeface="Open Sans" panose="020B0606030504020204" pitchFamily="34" charset="0"/>
                <a:cs typeface="Open Sans" panose="020B0606030504020204" pitchFamily="34" charset="0"/>
              </a:rPr>
              <a:t>CHIME</a:t>
            </a:r>
            <a:endParaRPr lang="en-US" altLang="en-US" sz="53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AutoShape 2">
            <a:extLst>
              <a:ext uri="{FF2B5EF4-FFF2-40B4-BE49-F238E27FC236}">
                <a16:creationId xmlns:a16="http://schemas.microsoft.com/office/drawing/2014/main" id="{85C3E113-8E51-487E-86D0-ED0B756B0113}"/>
              </a:ext>
            </a:extLst>
          </p:cNvPr>
          <p:cNvCxnSpPr>
            <a:cxnSpLocks noChangeShapeType="1"/>
          </p:cNvCxnSpPr>
          <p:nvPr/>
        </p:nvCxnSpPr>
        <p:spPr bwMode="auto">
          <a:xfrm flipV="1">
            <a:off x="427421" y="1051911"/>
            <a:ext cx="11256579" cy="26677"/>
          </a:xfrm>
          <a:prstGeom prst="straightConnector1">
            <a:avLst/>
          </a:prstGeom>
          <a:noFill/>
          <a:ln w="28575" algn="ctr">
            <a:solidFill>
              <a:srgbClr val="D6E3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4" name="Oval 3"/>
          <p:cNvSpPr/>
          <p:nvPr/>
        </p:nvSpPr>
        <p:spPr>
          <a:xfrm>
            <a:off x="5257799" y="2296235"/>
            <a:ext cx="2057401" cy="57866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8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967600-6E0B-4B00-8F67-BDBB62201BBC}"/>
              </a:ext>
            </a:extLst>
          </p:cNvPr>
          <p:cNvSpPr txBox="1"/>
          <p:nvPr/>
        </p:nvSpPr>
        <p:spPr>
          <a:xfrm rot="21382171">
            <a:off x="411404" y="441069"/>
            <a:ext cx="6470997" cy="1446550"/>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“Today you are You, that is truer than true.  There is no one alive who is </a:t>
            </a:r>
            <a:r>
              <a:rPr lang="en-GB" sz="2200" dirty="0" err="1">
                <a:latin typeface="Open Sans" panose="020B0606030504020204" pitchFamily="34" charset="0"/>
                <a:ea typeface="Open Sans" panose="020B0606030504020204" pitchFamily="34" charset="0"/>
                <a:cs typeface="Open Sans" panose="020B0606030504020204" pitchFamily="34" charset="0"/>
              </a:rPr>
              <a:t>Youer</a:t>
            </a:r>
            <a:r>
              <a:rPr lang="en-GB" sz="2200" dirty="0">
                <a:latin typeface="Open Sans" panose="020B0606030504020204" pitchFamily="34" charset="0"/>
                <a:ea typeface="Open Sans" panose="020B0606030504020204" pitchFamily="34" charset="0"/>
                <a:cs typeface="Open Sans" panose="020B0606030504020204" pitchFamily="34" charset="0"/>
              </a:rPr>
              <a:t> than You.”</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DR. SEUSS</a:t>
            </a:r>
          </a:p>
        </p:txBody>
      </p:sp>
      <p:sp>
        <p:nvSpPr>
          <p:cNvPr id="5" name="TextBox 4">
            <a:extLst>
              <a:ext uri="{FF2B5EF4-FFF2-40B4-BE49-F238E27FC236}">
                <a16:creationId xmlns:a16="http://schemas.microsoft.com/office/drawing/2014/main" id="{F0D410CB-6771-4FE9-AEAD-77194A39EA5C}"/>
              </a:ext>
            </a:extLst>
          </p:cNvPr>
          <p:cNvSpPr txBox="1"/>
          <p:nvPr/>
        </p:nvSpPr>
        <p:spPr>
          <a:xfrm rot="376651">
            <a:off x="7759511" y="668517"/>
            <a:ext cx="3755571" cy="1446550"/>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“Knowing yourself is the beginning of all wisdom.”</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ARISTOTLE</a:t>
            </a:r>
          </a:p>
        </p:txBody>
      </p:sp>
      <p:sp>
        <p:nvSpPr>
          <p:cNvPr id="6" name="TextBox 5">
            <a:extLst>
              <a:ext uri="{FF2B5EF4-FFF2-40B4-BE49-F238E27FC236}">
                <a16:creationId xmlns:a16="http://schemas.microsoft.com/office/drawing/2014/main" id="{3EE20138-9588-4C52-A23F-2ABF137AB5CD}"/>
              </a:ext>
            </a:extLst>
          </p:cNvPr>
          <p:cNvSpPr txBox="1"/>
          <p:nvPr/>
        </p:nvSpPr>
        <p:spPr>
          <a:xfrm rot="290851">
            <a:off x="7575723" y="4944338"/>
            <a:ext cx="4123147" cy="1446550"/>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“Who looks outside, dreams.  Who looks inside, awakes.”</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CARL JUNG</a:t>
            </a:r>
          </a:p>
        </p:txBody>
      </p:sp>
      <p:sp>
        <p:nvSpPr>
          <p:cNvPr id="7" name="TextBox 6">
            <a:extLst>
              <a:ext uri="{FF2B5EF4-FFF2-40B4-BE49-F238E27FC236}">
                <a16:creationId xmlns:a16="http://schemas.microsoft.com/office/drawing/2014/main" id="{F45809A3-00AE-493E-B2C2-0974655AE613}"/>
              </a:ext>
            </a:extLst>
          </p:cNvPr>
          <p:cNvSpPr txBox="1"/>
          <p:nvPr/>
        </p:nvSpPr>
        <p:spPr>
          <a:xfrm>
            <a:off x="1862875" y="2473298"/>
            <a:ext cx="3910953" cy="1446550"/>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“Be yourself; everyone else is already taken.”</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OSCAR WILDE</a:t>
            </a:r>
          </a:p>
        </p:txBody>
      </p:sp>
      <p:sp>
        <p:nvSpPr>
          <p:cNvPr id="8" name="TextBox 7">
            <a:extLst>
              <a:ext uri="{FF2B5EF4-FFF2-40B4-BE49-F238E27FC236}">
                <a16:creationId xmlns:a16="http://schemas.microsoft.com/office/drawing/2014/main" id="{F5C38900-955F-4326-8015-5BD5A909E1CF}"/>
              </a:ext>
            </a:extLst>
          </p:cNvPr>
          <p:cNvSpPr txBox="1"/>
          <p:nvPr/>
        </p:nvSpPr>
        <p:spPr>
          <a:xfrm rot="282884">
            <a:off x="359604" y="4513145"/>
            <a:ext cx="6503670" cy="1785104"/>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“First of all, it’s a hell of a responsibility to be yourself.  It’s much easier to be somebody else or nobody at all”</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SYLVIA PLATH</a:t>
            </a:r>
          </a:p>
        </p:txBody>
      </p:sp>
      <p:sp>
        <p:nvSpPr>
          <p:cNvPr id="9" name="TextBox 8">
            <a:extLst>
              <a:ext uri="{FF2B5EF4-FFF2-40B4-BE49-F238E27FC236}">
                <a16:creationId xmlns:a16="http://schemas.microsoft.com/office/drawing/2014/main" id="{0CC26624-61B8-44FA-8852-2F09F70AEBD1}"/>
              </a:ext>
            </a:extLst>
          </p:cNvPr>
          <p:cNvSpPr txBox="1"/>
          <p:nvPr/>
        </p:nvSpPr>
        <p:spPr>
          <a:xfrm>
            <a:off x="3157301" y="7002532"/>
            <a:ext cx="6503670" cy="1107996"/>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“Insist on yourself.  Never imitate.”</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RALPH WALDO EMERSON</a:t>
            </a:r>
          </a:p>
        </p:txBody>
      </p:sp>
      <p:sp>
        <p:nvSpPr>
          <p:cNvPr id="10" name="TextBox 9">
            <a:extLst>
              <a:ext uri="{FF2B5EF4-FFF2-40B4-BE49-F238E27FC236}">
                <a16:creationId xmlns:a16="http://schemas.microsoft.com/office/drawing/2014/main" id="{597BBD85-B16C-480C-BAF0-7AE47B8EFA6D}"/>
              </a:ext>
            </a:extLst>
          </p:cNvPr>
          <p:cNvSpPr txBox="1"/>
          <p:nvPr/>
        </p:nvSpPr>
        <p:spPr>
          <a:xfrm>
            <a:off x="6656096" y="2802331"/>
            <a:ext cx="4833601" cy="1446550"/>
          </a:xfrm>
          <a:prstGeom prst="rect">
            <a:avLst/>
          </a:prstGeom>
          <a:noFill/>
          <a:ln w="38100">
            <a:solidFill>
              <a:srgbClr val="FF0000"/>
            </a:solidFill>
            <a:prstDash val="dash"/>
          </a:ln>
        </p:spPr>
        <p:txBody>
          <a:bodyPr wrap="square" rtlCol="0">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“Find out who you are and do it on purpose.”</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pPr algn="r"/>
            <a:r>
              <a:rPr lang="en-GB" sz="2200" b="1" dirty="0">
                <a:latin typeface="Open Sans" panose="020B0606030504020204" pitchFamily="34" charset="0"/>
                <a:ea typeface="Open Sans" panose="020B0606030504020204" pitchFamily="34" charset="0"/>
                <a:cs typeface="Open Sans" panose="020B0606030504020204" pitchFamily="34" charset="0"/>
              </a:rPr>
              <a:t>~ DOLLY PARTON</a:t>
            </a:r>
          </a:p>
        </p:txBody>
      </p:sp>
      <p:sp>
        <p:nvSpPr>
          <p:cNvPr id="11" name="TextBox 10"/>
          <p:cNvSpPr txBox="1"/>
          <p:nvPr/>
        </p:nvSpPr>
        <p:spPr>
          <a:xfrm>
            <a:off x="297246" y="8453110"/>
            <a:ext cx="11714036" cy="523220"/>
          </a:xfrm>
          <a:prstGeom prst="rect">
            <a:avLst/>
          </a:prstGeom>
          <a:noFill/>
        </p:spPr>
        <p:txBody>
          <a:bodyPr wrap="square" rtlCol="0">
            <a:spAutoFit/>
          </a:bodyPr>
          <a:lstStyle/>
          <a:p>
            <a:pPr algn="ctr"/>
            <a:r>
              <a:rPr lang="en-GB" sz="2800" b="1" i="1" dirty="0">
                <a:latin typeface="Open Sans" panose="020B0606030504020204" pitchFamily="34" charset="0"/>
                <a:ea typeface="Open Sans" panose="020B0606030504020204" pitchFamily="34" charset="0"/>
                <a:cs typeface="Open Sans" panose="020B0606030504020204" pitchFamily="34" charset="0"/>
              </a:rPr>
              <a:t>Pick your favourite quote.  What does it mean to you?</a:t>
            </a:r>
          </a:p>
        </p:txBody>
      </p:sp>
    </p:spTree>
    <p:extLst>
      <p:ext uri="{BB962C8B-B14F-4D97-AF65-F5344CB8AC3E}">
        <p14:creationId xmlns:p14="http://schemas.microsoft.com/office/powerpoint/2010/main" val="60794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8">
            <a:extLst>
              <a:ext uri="{FF2B5EF4-FFF2-40B4-BE49-F238E27FC236}">
                <a16:creationId xmlns:a16="http://schemas.microsoft.com/office/drawing/2014/main" id="{BF6D8D6C-41FD-4EC7-9472-AB6DCF8BE4A7}"/>
              </a:ext>
            </a:extLst>
          </p:cNvPr>
          <p:cNvSpPr>
            <a:spLocks noChangeShapeType="1"/>
          </p:cNvSpPr>
          <p:nvPr/>
        </p:nvSpPr>
        <p:spPr bwMode="auto">
          <a:xfrm flipV="1">
            <a:off x="541923" y="1130296"/>
            <a:ext cx="11014202" cy="31965"/>
          </a:xfrm>
          <a:prstGeom prst="line">
            <a:avLst/>
          </a:prstGeom>
          <a:noFill/>
          <a:ln w="12700">
            <a:solidFill>
              <a:srgbClr val="C6D3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C8D05DE-FC84-452D-93C6-41DC2CA0863E}"/>
              </a:ext>
            </a:extLst>
          </p:cNvPr>
          <p:cNvSpPr txBox="1"/>
          <p:nvPr/>
        </p:nvSpPr>
        <p:spPr>
          <a:xfrm>
            <a:off x="431561" y="188942"/>
            <a:ext cx="9086702" cy="830997"/>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Identity - defined</a:t>
            </a:r>
          </a:p>
        </p:txBody>
      </p:sp>
      <p:sp>
        <p:nvSpPr>
          <p:cNvPr id="2" name="Rectangle 1"/>
          <p:cNvSpPr/>
          <p:nvPr/>
        </p:nvSpPr>
        <p:spPr>
          <a:xfrm>
            <a:off x="541923" y="2000574"/>
            <a:ext cx="11014202" cy="5909310"/>
          </a:xfrm>
          <a:prstGeom prst="rect">
            <a:avLst/>
          </a:prstGeom>
        </p:spPr>
        <p:txBody>
          <a:bodyPr wrap="square">
            <a:spAutoFit/>
          </a:bodyPr>
          <a:lstStyle/>
          <a:p>
            <a:r>
              <a:rPr lang="en-GB" sz="5400" dirty="0">
                <a:latin typeface="Open Sans" panose="020B0606030504020204" pitchFamily="34" charset="0"/>
                <a:ea typeface="Open Sans" panose="020B0606030504020204" pitchFamily="34" charset="0"/>
                <a:cs typeface="Open Sans" panose="020B0606030504020204" pitchFamily="34" charset="0"/>
              </a:rPr>
              <a:t>Identity is about our sense of self and who we are.  This shapes our worldview and perceptions of reality, but it is about the groups we belong to and the people we do/don’t identify with.  Identity is not fixed but fluid.  </a:t>
            </a:r>
          </a:p>
        </p:txBody>
      </p:sp>
    </p:spTree>
    <p:extLst>
      <p:ext uri="{BB962C8B-B14F-4D97-AF65-F5344CB8AC3E}">
        <p14:creationId xmlns:p14="http://schemas.microsoft.com/office/powerpoint/2010/main" val="123886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F58CF-3A24-4362-9DB3-D76381250BFD}"/>
              </a:ext>
            </a:extLst>
          </p:cNvPr>
          <p:cNvSpPr/>
          <p:nvPr/>
        </p:nvSpPr>
        <p:spPr>
          <a:xfrm>
            <a:off x="571501" y="1614522"/>
            <a:ext cx="11005457" cy="5047532"/>
          </a:xfrm>
          <a:prstGeom prst="rect">
            <a:avLst/>
          </a:prstGeom>
        </p:spPr>
        <p:txBody>
          <a:bodyPr wrap="square" lIns="121917" tIns="60958" rIns="121917" bIns="60958">
            <a:spAutoFit/>
          </a:bodyPr>
          <a:lstStyle/>
          <a:p>
            <a:pPr fontAlgn="base"/>
            <a:r>
              <a:rPr lang="en-GB" sz="8000" i="1" dirty="0">
                <a:latin typeface="Open Sans" panose="020B0606030504020204" pitchFamily="34" charset="0"/>
                <a:ea typeface="Open Sans" panose="020B0606030504020204" pitchFamily="34" charset="0"/>
                <a:cs typeface="Open Sans" panose="020B0606030504020204" pitchFamily="34" charset="0"/>
              </a:rPr>
              <a:t>“Human beings are works in progress that mistakenly think they’re finished.”</a:t>
            </a:r>
          </a:p>
        </p:txBody>
      </p:sp>
      <p:sp>
        <p:nvSpPr>
          <p:cNvPr id="2" name="Rectangle 1">
            <a:extLst>
              <a:ext uri="{FF2B5EF4-FFF2-40B4-BE49-F238E27FC236}">
                <a16:creationId xmlns:a16="http://schemas.microsoft.com/office/drawing/2014/main" id="{F019D9F2-963C-4DF1-8CAE-AC03CFA7C803}"/>
              </a:ext>
            </a:extLst>
          </p:cNvPr>
          <p:cNvSpPr/>
          <p:nvPr/>
        </p:nvSpPr>
        <p:spPr>
          <a:xfrm>
            <a:off x="279400" y="7921824"/>
            <a:ext cx="11633200" cy="1046436"/>
          </a:xfrm>
          <a:prstGeom prst="rect">
            <a:avLst/>
          </a:prstGeom>
          <a:ln>
            <a:noFill/>
          </a:ln>
        </p:spPr>
        <p:txBody>
          <a:bodyPr wrap="square" lIns="121917" tIns="60958" rIns="121917" bIns="60958">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“The end of history illusion” - at any point along our personal journey, we tend to believe that who we are at that moment is the final destination of our becoming.  Which, of course, is not only wrong but a source of much of our unhappiness.</a:t>
            </a:r>
          </a:p>
        </p:txBody>
      </p:sp>
    </p:spTree>
    <p:extLst>
      <p:ext uri="{BB962C8B-B14F-4D97-AF65-F5344CB8AC3E}">
        <p14:creationId xmlns:p14="http://schemas.microsoft.com/office/powerpoint/2010/main" val="181509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5CAB11-8033-4C1D-8CAC-397DAC851505}"/>
              </a:ext>
            </a:extLst>
          </p:cNvPr>
          <p:cNvSpPr/>
          <p:nvPr/>
        </p:nvSpPr>
        <p:spPr>
          <a:xfrm>
            <a:off x="427421" y="1727201"/>
            <a:ext cx="11256579" cy="6032420"/>
          </a:xfrm>
          <a:prstGeom prst="rect">
            <a:avLst/>
          </a:prstGeom>
        </p:spPr>
        <p:txBody>
          <a:bodyPr wrap="square" lIns="121917" tIns="60958" rIns="121917" bIns="60958">
            <a:spAutoFit/>
          </a:bodyPr>
          <a:lstStyle/>
          <a:p>
            <a:r>
              <a:rPr lang="en-GB" sz="4800" b="1" i="1" dirty="0">
                <a:latin typeface="Open Sans" panose="020B0606030504020204" pitchFamily="34" charset="0"/>
                <a:ea typeface="Open Sans" panose="020B0606030504020204" pitchFamily="34" charset="0"/>
                <a:cs typeface="Open Sans" panose="020B0606030504020204" pitchFamily="34" charset="0"/>
              </a:rPr>
              <a:t>We</a:t>
            </a:r>
            <a:r>
              <a:rPr lang="en-GB" sz="4800" dirty="0">
                <a:latin typeface="Open Sans" panose="020B0606030504020204" pitchFamily="34" charset="0"/>
                <a:ea typeface="Open Sans" panose="020B0606030504020204" pitchFamily="34" charset="0"/>
                <a:cs typeface="Open Sans" panose="020B0606030504020204" pitchFamily="34" charset="0"/>
              </a:rPr>
              <a:t> get to reinvent ourselves over and over and over as we roll through life.</a:t>
            </a:r>
          </a:p>
          <a:p>
            <a:br>
              <a:rPr lang="en-GB" sz="4800" dirty="0">
                <a:latin typeface="Open Sans" panose="020B0606030504020204" pitchFamily="34" charset="0"/>
                <a:ea typeface="Open Sans" panose="020B0606030504020204" pitchFamily="34" charset="0"/>
                <a:cs typeface="Open Sans" panose="020B0606030504020204" pitchFamily="34" charset="0"/>
              </a:rPr>
            </a:br>
            <a:r>
              <a:rPr lang="en-GB" sz="4800" b="1" i="1" dirty="0">
                <a:latin typeface="Open Sans" panose="020B0606030504020204" pitchFamily="34" charset="0"/>
                <a:ea typeface="Open Sans" panose="020B0606030504020204" pitchFamily="34" charset="0"/>
                <a:cs typeface="Open Sans" panose="020B0606030504020204" pitchFamily="34" charset="0"/>
              </a:rPr>
              <a:t>We</a:t>
            </a:r>
            <a:r>
              <a:rPr lang="en-GB" sz="4800" dirty="0">
                <a:latin typeface="Open Sans" panose="020B0606030504020204" pitchFamily="34" charset="0"/>
                <a:ea typeface="Open Sans" panose="020B0606030504020204" pitchFamily="34" charset="0"/>
                <a:cs typeface="Open Sans" panose="020B0606030504020204" pitchFamily="34" charset="0"/>
              </a:rPr>
              <a:t> get to shake off identities and stroll into new ones.</a:t>
            </a:r>
            <a:br>
              <a:rPr lang="en-GB" sz="4800" dirty="0">
                <a:latin typeface="Open Sans" panose="020B0606030504020204" pitchFamily="34" charset="0"/>
                <a:ea typeface="Open Sans" panose="020B0606030504020204" pitchFamily="34" charset="0"/>
                <a:cs typeface="Open Sans" panose="020B0606030504020204" pitchFamily="34" charset="0"/>
              </a:rPr>
            </a:br>
            <a:endParaRPr lang="en-GB" sz="4800" dirty="0">
              <a:latin typeface="Open Sans" panose="020B0606030504020204" pitchFamily="34" charset="0"/>
              <a:ea typeface="Open Sans" panose="020B0606030504020204" pitchFamily="34" charset="0"/>
              <a:cs typeface="Open Sans" panose="020B0606030504020204" pitchFamily="34" charset="0"/>
            </a:endParaRPr>
          </a:p>
          <a:p>
            <a:r>
              <a:rPr lang="en-GB" sz="4800" b="1" i="1" dirty="0">
                <a:latin typeface="Open Sans" panose="020B0606030504020204" pitchFamily="34" charset="0"/>
                <a:ea typeface="Open Sans" panose="020B0606030504020204" pitchFamily="34" charset="0"/>
                <a:cs typeface="Open Sans" panose="020B0606030504020204" pitchFamily="34" charset="0"/>
              </a:rPr>
              <a:t>We</a:t>
            </a:r>
            <a:r>
              <a:rPr lang="en-GB" sz="4800" dirty="0">
                <a:latin typeface="Open Sans" panose="020B0606030504020204" pitchFamily="34" charset="0"/>
                <a:ea typeface="Open Sans" panose="020B0606030504020204" pitchFamily="34" charset="0"/>
                <a:cs typeface="Open Sans" panose="020B0606030504020204" pitchFamily="34" charset="0"/>
              </a:rPr>
              <a:t> get to decide who we are and who we are not.</a:t>
            </a:r>
          </a:p>
        </p:txBody>
      </p:sp>
      <p:sp>
        <p:nvSpPr>
          <p:cNvPr id="3" name="Title 2">
            <a:extLst>
              <a:ext uri="{FF2B5EF4-FFF2-40B4-BE49-F238E27FC236}">
                <a16:creationId xmlns:a16="http://schemas.microsoft.com/office/drawing/2014/main" id="{5DC9AF29-4F99-4355-8218-E9825CDA3BFD}"/>
              </a:ext>
            </a:extLst>
          </p:cNvPr>
          <p:cNvSpPr txBox="1">
            <a:spLocks/>
          </p:cNvSpPr>
          <p:nvPr/>
        </p:nvSpPr>
        <p:spPr bwMode="auto">
          <a:xfrm>
            <a:off x="357352" y="101601"/>
            <a:ext cx="11256579"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dirty="0">
                <a:latin typeface="Open Sans" panose="020B0606030504020204" pitchFamily="34" charset="0"/>
                <a:ea typeface="Open Sans" panose="020B0606030504020204" pitchFamily="34" charset="0"/>
                <a:cs typeface="Open Sans" panose="020B0606030504020204" pitchFamily="34" charset="0"/>
              </a:rPr>
              <a:t>Identity - redefined</a:t>
            </a:r>
            <a:endParaRPr lang="en-US" altLang="en-US" sz="53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AutoShape 2">
            <a:extLst>
              <a:ext uri="{FF2B5EF4-FFF2-40B4-BE49-F238E27FC236}">
                <a16:creationId xmlns:a16="http://schemas.microsoft.com/office/drawing/2014/main" id="{B6B3E388-DF8A-42DF-9340-875A04FA621F}"/>
              </a:ext>
            </a:extLst>
          </p:cNvPr>
          <p:cNvCxnSpPr>
            <a:cxnSpLocks noChangeShapeType="1"/>
          </p:cNvCxnSpPr>
          <p:nvPr/>
        </p:nvCxnSpPr>
        <p:spPr bwMode="auto">
          <a:xfrm flipV="1">
            <a:off x="427421" y="1051911"/>
            <a:ext cx="11256579" cy="26677"/>
          </a:xfrm>
          <a:prstGeom prst="straightConnector1">
            <a:avLst/>
          </a:prstGeom>
          <a:noFill/>
          <a:ln w="28575" algn="ctr">
            <a:solidFill>
              <a:srgbClr val="D6E3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1358746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24AF4E6D-F158-44D5-9BBA-4CDD7F356932}"/>
              </a:ext>
            </a:extLst>
          </p:cNvPr>
          <p:cNvSpPr txBox="1"/>
          <p:nvPr/>
        </p:nvSpPr>
        <p:spPr>
          <a:xfrm>
            <a:off x="605279" y="1779081"/>
            <a:ext cx="11074400" cy="6689011"/>
          </a:xfrm>
          <a:prstGeom prst="rect">
            <a:avLst/>
          </a:prstGeom>
          <a:noFill/>
        </p:spPr>
        <p:txBody>
          <a:bodyPr wrap="square" lIns="121917" tIns="60958" rIns="121917" bIns="60958" rtlCol="0">
            <a:spAutoFit/>
          </a:bodyPr>
          <a:lstStyle/>
          <a:p>
            <a:r>
              <a:rPr lang="en-GB" sz="4300" b="1" dirty="0">
                <a:latin typeface="Open Sans" panose="020B0606030504020204" pitchFamily="34" charset="0"/>
                <a:ea typeface="Open Sans" panose="020B0606030504020204" pitchFamily="34" charset="0"/>
                <a:cs typeface="Open Sans" panose="020B0606030504020204" pitchFamily="34" charset="0"/>
              </a:rPr>
              <a:t>Consider the following questions:</a:t>
            </a:r>
          </a:p>
          <a:p>
            <a:endParaRPr lang="en-GB" sz="4300" b="1" dirty="0">
              <a:latin typeface="Open Sans" panose="020B0606030504020204" pitchFamily="34" charset="0"/>
              <a:ea typeface="Open Sans" panose="020B0606030504020204" pitchFamily="34" charset="0"/>
              <a:cs typeface="Open Sans" panose="020B0606030504020204" pitchFamily="34" charset="0"/>
            </a:endParaRPr>
          </a:p>
          <a:p>
            <a:pPr marL="761981" indent="-761981">
              <a:buFont typeface="Arial" panose="020B0604020202020204" pitchFamily="34" charset="0"/>
              <a:buChar char="•"/>
            </a:pPr>
            <a:r>
              <a:rPr lang="en-GB" sz="4300" dirty="0">
                <a:latin typeface="Open Sans" panose="020B0606030504020204" pitchFamily="34" charset="0"/>
                <a:ea typeface="Open Sans" panose="020B0606030504020204" pitchFamily="34" charset="0"/>
                <a:cs typeface="Open Sans" panose="020B0606030504020204" pitchFamily="34" charset="0"/>
              </a:rPr>
              <a:t>Do you feel like you have a strong sense of identity?</a:t>
            </a:r>
          </a:p>
          <a:p>
            <a:pPr marL="761981" indent="-761981">
              <a:buFont typeface="Arial" panose="020B0604020202020204" pitchFamily="34" charset="0"/>
              <a:buChar char="•"/>
            </a:pPr>
            <a:endParaRPr lang="en-GB" sz="4300" dirty="0">
              <a:latin typeface="Open Sans" panose="020B0606030504020204" pitchFamily="34" charset="0"/>
              <a:ea typeface="Open Sans" panose="020B0606030504020204" pitchFamily="34" charset="0"/>
              <a:cs typeface="Open Sans" panose="020B0606030504020204" pitchFamily="34" charset="0"/>
            </a:endParaRPr>
          </a:p>
          <a:p>
            <a:pPr marL="761981" indent="-761981">
              <a:buFont typeface="Arial" panose="020B0604020202020204" pitchFamily="34" charset="0"/>
              <a:buChar char="•"/>
            </a:pPr>
            <a:r>
              <a:rPr lang="en-GB" sz="4300" dirty="0">
                <a:latin typeface="Open Sans" panose="020B0606030504020204" pitchFamily="34" charset="0"/>
                <a:ea typeface="Open Sans" panose="020B0606030504020204" pitchFamily="34" charset="0"/>
                <a:cs typeface="Open Sans" panose="020B0606030504020204" pitchFamily="34" charset="0"/>
              </a:rPr>
              <a:t>What do you feel makes you who you are? </a:t>
            </a:r>
          </a:p>
          <a:p>
            <a:pPr marL="761981" indent="-761981">
              <a:buFont typeface="Arial" panose="020B0604020202020204" pitchFamily="34" charset="0"/>
              <a:buChar char="•"/>
            </a:pPr>
            <a:endParaRPr lang="en-GB" sz="4300" dirty="0">
              <a:latin typeface="Open Sans" panose="020B0606030504020204" pitchFamily="34" charset="0"/>
              <a:ea typeface="Open Sans" panose="020B0606030504020204" pitchFamily="34" charset="0"/>
              <a:cs typeface="Open Sans" panose="020B0606030504020204" pitchFamily="34" charset="0"/>
            </a:endParaRPr>
          </a:p>
          <a:p>
            <a:pPr marL="761981" indent="-761981">
              <a:buFont typeface="Arial" panose="020B0604020202020204" pitchFamily="34" charset="0"/>
              <a:buChar char="•"/>
            </a:pPr>
            <a:r>
              <a:rPr lang="en-GB" sz="4300" dirty="0">
                <a:latin typeface="Open Sans" panose="020B0606030504020204" pitchFamily="34" charset="0"/>
                <a:ea typeface="Open Sans" panose="020B0606030504020204" pitchFamily="34" charset="0"/>
                <a:cs typeface="Open Sans" panose="020B0606030504020204" pitchFamily="34" charset="0"/>
              </a:rPr>
              <a:t>What are some of the barriers to having a strong sense of identity?</a:t>
            </a:r>
            <a:endParaRPr lang="en-US" sz="43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2">
            <a:extLst>
              <a:ext uri="{FF2B5EF4-FFF2-40B4-BE49-F238E27FC236}">
                <a16:creationId xmlns:a16="http://schemas.microsoft.com/office/drawing/2014/main" id="{129E0C80-5F62-4DAA-913C-8C72CD878EAB}"/>
              </a:ext>
            </a:extLst>
          </p:cNvPr>
          <p:cNvSpPr txBox="1">
            <a:spLocks/>
          </p:cNvSpPr>
          <p:nvPr/>
        </p:nvSpPr>
        <p:spPr bwMode="auto">
          <a:xfrm>
            <a:off x="357352" y="101601"/>
            <a:ext cx="11256579" cy="81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4800" b="1" dirty="0">
                <a:latin typeface="Open Sans" panose="020B0606030504020204" pitchFamily="34" charset="0"/>
                <a:ea typeface="Open Sans" panose="020B0606030504020204" pitchFamily="34" charset="0"/>
                <a:cs typeface="Open Sans" panose="020B0606030504020204" pitchFamily="34" charset="0"/>
              </a:rPr>
              <a:t>Identity</a:t>
            </a:r>
            <a:endParaRPr lang="en-US" altLang="en-US" sz="53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AutoShape 2">
            <a:extLst>
              <a:ext uri="{FF2B5EF4-FFF2-40B4-BE49-F238E27FC236}">
                <a16:creationId xmlns:a16="http://schemas.microsoft.com/office/drawing/2014/main" id="{AD443469-9B4E-4DBF-A4F5-0FB915DE3149}"/>
              </a:ext>
            </a:extLst>
          </p:cNvPr>
          <p:cNvCxnSpPr>
            <a:cxnSpLocks noChangeShapeType="1"/>
          </p:cNvCxnSpPr>
          <p:nvPr/>
        </p:nvCxnSpPr>
        <p:spPr bwMode="auto">
          <a:xfrm flipV="1">
            <a:off x="427421" y="1051911"/>
            <a:ext cx="11256579" cy="26677"/>
          </a:xfrm>
          <a:prstGeom prst="straightConnector1">
            <a:avLst/>
          </a:prstGeom>
          <a:noFill/>
          <a:ln w="28575" algn="ctr">
            <a:solidFill>
              <a:srgbClr val="D6E34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80726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a:extLst>
              <a:ext uri="{FF2B5EF4-FFF2-40B4-BE49-F238E27FC236}">
                <a16:creationId xmlns:a16="http://schemas.microsoft.com/office/drawing/2014/main" id="{BF6D8D6C-41FD-4EC7-9472-AB6DCF8BE4A7}"/>
              </a:ext>
            </a:extLst>
          </p:cNvPr>
          <p:cNvSpPr>
            <a:spLocks noChangeShapeType="1"/>
          </p:cNvSpPr>
          <p:nvPr/>
        </p:nvSpPr>
        <p:spPr bwMode="auto">
          <a:xfrm flipV="1">
            <a:off x="541923" y="1130296"/>
            <a:ext cx="11014202" cy="31965"/>
          </a:xfrm>
          <a:prstGeom prst="line">
            <a:avLst/>
          </a:prstGeom>
          <a:noFill/>
          <a:ln w="12700">
            <a:solidFill>
              <a:srgbClr val="C6D3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C8D05DE-FC84-452D-93C6-41DC2CA0863E}"/>
              </a:ext>
            </a:extLst>
          </p:cNvPr>
          <p:cNvSpPr txBox="1"/>
          <p:nvPr/>
        </p:nvSpPr>
        <p:spPr>
          <a:xfrm>
            <a:off x="431561" y="188942"/>
            <a:ext cx="11124564" cy="830997"/>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Activity: Ten Words</a:t>
            </a:r>
          </a:p>
        </p:txBody>
      </p:sp>
      <p:sp>
        <p:nvSpPr>
          <p:cNvPr id="2" name="Rectangle 1"/>
          <p:cNvSpPr/>
          <p:nvPr/>
        </p:nvSpPr>
        <p:spPr>
          <a:xfrm>
            <a:off x="541923" y="1436556"/>
            <a:ext cx="11014202" cy="7540526"/>
          </a:xfrm>
          <a:prstGeom prst="rect">
            <a:avLst/>
          </a:prstGeom>
        </p:spPr>
        <p:txBody>
          <a:bodyPr wrap="square">
            <a:spAutoFit/>
          </a:bodyPr>
          <a:lstStyle/>
          <a:p>
            <a:r>
              <a:rPr lang="en-GB" sz="2200" dirty="0">
                <a:latin typeface="Open Sans" panose="020B0606030504020204" pitchFamily="34" charset="0"/>
                <a:ea typeface="Open Sans" panose="020B0606030504020204" pitchFamily="34" charset="0"/>
                <a:cs typeface="Open Sans" panose="020B0606030504020204" pitchFamily="34" charset="0"/>
              </a:rPr>
              <a:t>If you had to describe yourself in ten words, what would they be?</a:t>
            </a:r>
          </a:p>
          <a:p>
            <a:r>
              <a:rPr lang="en-GB" sz="2200" dirty="0">
                <a:latin typeface="Open Sans" panose="020B0606030504020204" pitchFamily="34" charset="0"/>
                <a:ea typeface="Open Sans" panose="020B0606030504020204" pitchFamily="34" charset="0"/>
                <a:cs typeface="Open Sans" panose="020B0606030504020204" pitchFamily="34" charset="0"/>
              </a:rPr>
              <a:t> </a:t>
            </a:r>
          </a:p>
          <a:p>
            <a:r>
              <a:rPr lang="en-GB" sz="2200" dirty="0">
                <a:latin typeface="Open Sans" panose="020B0606030504020204" pitchFamily="34" charset="0"/>
                <a:ea typeface="Open Sans" panose="020B0606030504020204" pitchFamily="34" charset="0"/>
                <a:cs typeface="Open Sans" panose="020B0606030504020204" pitchFamily="34" charset="0"/>
              </a:rPr>
              <a:t>1)</a:t>
            </a:r>
          </a:p>
          <a:p>
            <a:r>
              <a:rPr lang="en-GB" sz="2200" dirty="0">
                <a:latin typeface="Open Sans" panose="020B0606030504020204" pitchFamily="34" charset="0"/>
                <a:ea typeface="Open Sans" panose="020B0606030504020204" pitchFamily="34" charset="0"/>
                <a:cs typeface="Open Sans" panose="020B0606030504020204" pitchFamily="34" charset="0"/>
              </a:rPr>
              <a:t>2)</a:t>
            </a:r>
          </a:p>
          <a:p>
            <a:r>
              <a:rPr lang="en-GB" sz="2200" dirty="0">
                <a:latin typeface="Open Sans" panose="020B0606030504020204" pitchFamily="34" charset="0"/>
                <a:ea typeface="Open Sans" panose="020B0606030504020204" pitchFamily="34" charset="0"/>
                <a:cs typeface="Open Sans" panose="020B0606030504020204" pitchFamily="34" charset="0"/>
              </a:rPr>
              <a:t>3)</a:t>
            </a:r>
          </a:p>
          <a:p>
            <a:r>
              <a:rPr lang="en-GB" sz="2200" dirty="0">
                <a:latin typeface="Open Sans" panose="020B0606030504020204" pitchFamily="34" charset="0"/>
                <a:ea typeface="Open Sans" panose="020B0606030504020204" pitchFamily="34" charset="0"/>
                <a:cs typeface="Open Sans" panose="020B0606030504020204" pitchFamily="34" charset="0"/>
              </a:rPr>
              <a:t>4)</a:t>
            </a:r>
          </a:p>
          <a:p>
            <a:r>
              <a:rPr lang="en-GB" sz="2200" dirty="0">
                <a:latin typeface="Open Sans" panose="020B0606030504020204" pitchFamily="34" charset="0"/>
                <a:ea typeface="Open Sans" panose="020B0606030504020204" pitchFamily="34" charset="0"/>
                <a:cs typeface="Open Sans" panose="020B0606030504020204" pitchFamily="34" charset="0"/>
              </a:rPr>
              <a:t>5)</a:t>
            </a:r>
          </a:p>
          <a:p>
            <a:r>
              <a:rPr lang="en-GB" sz="2200" dirty="0">
                <a:latin typeface="Open Sans" panose="020B0606030504020204" pitchFamily="34" charset="0"/>
                <a:ea typeface="Open Sans" panose="020B0606030504020204" pitchFamily="34" charset="0"/>
                <a:cs typeface="Open Sans" panose="020B0606030504020204" pitchFamily="34" charset="0"/>
              </a:rPr>
              <a:t>6)</a:t>
            </a:r>
          </a:p>
          <a:p>
            <a:r>
              <a:rPr lang="en-GB" sz="2200" dirty="0">
                <a:latin typeface="Open Sans" panose="020B0606030504020204" pitchFamily="34" charset="0"/>
                <a:ea typeface="Open Sans" panose="020B0606030504020204" pitchFamily="34" charset="0"/>
                <a:cs typeface="Open Sans" panose="020B0606030504020204" pitchFamily="34" charset="0"/>
              </a:rPr>
              <a:t>7)</a:t>
            </a:r>
          </a:p>
          <a:p>
            <a:r>
              <a:rPr lang="en-GB" sz="2200" dirty="0">
                <a:latin typeface="Open Sans" panose="020B0606030504020204" pitchFamily="34" charset="0"/>
                <a:ea typeface="Open Sans" panose="020B0606030504020204" pitchFamily="34" charset="0"/>
                <a:cs typeface="Open Sans" panose="020B0606030504020204" pitchFamily="34" charset="0"/>
              </a:rPr>
              <a:t>8)</a:t>
            </a:r>
          </a:p>
          <a:p>
            <a:r>
              <a:rPr lang="en-GB" sz="2200" dirty="0">
                <a:latin typeface="Open Sans" panose="020B0606030504020204" pitchFamily="34" charset="0"/>
                <a:ea typeface="Open Sans" panose="020B0606030504020204" pitchFamily="34" charset="0"/>
                <a:cs typeface="Open Sans" panose="020B0606030504020204" pitchFamily="34" charset="0"/>
              </a:rPr>
              <a:t>9)</a:t>
            </a:r>
          </a:p>
          <a:p>
            <a:r>
              <a:rPr lang="en-GB" sz="2200" dirty="0">
                <a:latin typeface="Open Sans" panose="020B0606030504020204" pitchFamily="34" charset="0"/>
                <a:ea typeface="Open Sans" panose="020B0606030504020204" pitchFamily="34" charset="0"/>
                <a:cs typeface="Open Sans" panose="020B0606030504020204" pitchFamily="34" charset="0"/>
              </a:rPr>
              <a:t>10)</a:t>
            </a:r>
          </a:p>
          <a:p>
            <a:endParaRPr lang="en-GB" sz="2200" dirty="0">
              <a:latin typeface="Open Sans" panose="020B0606030504020204" pitchFamily="34" charset="0"/>
              <a:ea typeface="Open Sans" panose="020B0606030504020204" pitchFamily="34" charset="0"/>
              <a:cs typeface="Open Sans" panose="020B0606030504020204" pitchFamily="34" charset="0"/>
            </a:endParaRPr>
          </a:p>
          <a:p>
            <a:r>
              <a:rPr lang="en-GB" sz="2200" dirty="0">
                <a:latin typeface="Open Sans" panose="020B0606030504020204" pitchFamily="34" charset="0"/>
                <a:ea typeface="Open Sans" panose="020B0606030504020204" pitchFamily="34" charset="0"/>
                <a:cs typeface="Open Sans" panose="020B0606030504020204" pitchFamily="34" charset="0"/>
              </a:rPr>
              <a:t>Once you have a clear and honest idea of at least some of the things that you believe about yourself, ask yourself which of them propel you forward?  Which hold you back?  Did you always believe them about yourself?  Have they changed over time?  Where did these beliefs come from?</a:t>
            </a:r>
          </a:p>
          <a:p>
            <a:r>
              <a:rPr lang="en-GB" sz="2200" dirty="0">
                <a:latin typeface="Open Sans" panose="020B0606030504020204" pitchFamily="34" charset="0"/>
                <a:ea typeface="Open Sans" panose="020B0606030504020204" pitchFamily="34" charset="0"/>
                <a:cs typeface="Open Sans" panose="020B0606030504020204" pitchFamily="34" charset="0"/>
              </a:rPr>
              <a:t> </a:t>
            </a:r>
          </a:p>
          <a:p>
            <a:r>
              <a:rPr lang="en-GB" sz="2200" dirty="0">
                <a:latin typeface="Open Sans" panose="020B0606030504020204" pitchFamily="34" charset="0"/>
                <a:ea typeface="Open Sans" panose="020B0606030504020204" pitchFamily="34" charset="0"/>
                <a:cs typeface="Open Sans" panose="020B0606030504020204" pitchFamily="34" charset="0"/>
              </a:rPr>
              <a:t>The key here is to start thinking about how you see yourself and how this impacts your life.  Some of your ideas about yourself are going to be helpful, others not so much.  Because if you don’t want to define yourself in this way, you don’t have to, it’s up to you!</a:t>
            </a:r>
          </a:p>
        </p:txBody>
      </p:sp>
    </p:spTree>
    <p:extLst>
      <p:ext uri="{BB962C8B-B14F-4D97-AF65-F5344CB8AC3E}">
        <p14:creationId xmlns:p14="http://schemas.microsoft.com/office/powerpoint/2010/main" val="367659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332" y="1485416"/>
            <a:ext cx="11041793" cy="7478970"/>
          </a:xfrm>
          <a:prstGeom prst="rect">
            <a:avLst/>
          </a:prstGeom>
        </p:spPr>
        <p:txBody>
          <a:bodyPr wrap="square">
            <a:spAutoFit/>
          </a:bodyPr>
          <a:lstStyle/>
          <a:p>
            <a:r>
              <a:rPr lang="en-GB" sz="3200" dirty="0">
                <a:latin typeface="Open Sans" panose="020B0606030504020204" pitchFamily="34" charset="0"/>
                <a:ea typeface="Open Sans" panose="020B0606030504020204" pitchFamily="34" charset="0"/>
                <a:cs typeface="Open Sans" panose="020B0606030504020204" pitchFamily="34" charset="0"/>
              </a:rPr>
              <a:t>Complete the following sentences.  Fill in the blanks with qualities that describe how you tend to think, feel and act.</a:t>
            </a:r>
          </a:p>
          <a:p>
            <a:r>
              <a:rPr lang="en-GB" sz="3200" dirty="0">
                <a:latin typeface="Open Sans" panose="020B0606030504020204" pitchFamily="34" charset="0"/>
                <a:ea typeface="Open Sans" panose="020B0606030504020204" pitchFamily="34" charset="0"/>
                <a:cs typeface="Open Sans" panose="020B0606030504020204" pitchFamily="34" charset="0"/>
              </a:rPr>
              <a:t> </a:t>
            </a:r>
          </a:p>
          <a:p>
            <a:r>
              <a:rPr lang="en-GB" sz="3200" dirty="0">
                <a:latin typeface="Open Sans" panose="020B0606030504020204" pitchFamily="34" charset="0"/>
                <a:ea typeface="Open Sans" panose="020B0606030504020204" pitchFamily="34" charset="0"/>
                <a:cs typeface="Open Sans" panose="020B0606030504020204" pitchFamily="34" charset="0"/>
              </a:rPr>
              <a:t>I am too __________________________________________________</a:t>
            </a:r>
          </a:p>
          <a:p>
            <a:r>
              <a:rPr lang="en-GB" sz="3200" dirty="0">
                <a:latin typeface="Open Sans" panose="020B0606030504020204" pitchFamily="34" charset="0"/>
                <a:ea typeface="Open Sans" panose="020B0606030504020204" pitchFamily="34" charset="0"/>
                <a:cs typeface="Open Sans" panose="020B0606030504020204" pitchFamily="34" charset="0"/>
              </a:rPr>
              <a:t> </a:t>
            </a:r>
          </a:p>
          <a:p>
            <a:r>
              <a:rPr lang="en-GB" sz="3200" dirty="0">
                <a:latin typeface="Open Sans" panose="020B0606030504020204" pitchFamily="34" charset="0"/>
                <a:ea typeface="Open Sans" panose="020B0606030504020204" pitchFamily="34" charset="0"/>
                <a:cs typeface="Open Sans" panose="020B0606030504020204" pitchFamily="34" charset="0"/>
              </a:rPr>
              <a:t>___________________________________________________________</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a:p>
            <a:r>
              <a:rPr lang="en-GB" sz="3200" dirty="0">
                <a:latin typeface="Open Sans" panose="020B0606030504020204" pitchFamily="34" charset="0"/>
                <a:ea typeface="Open Sans" panose="020B0606030504020204" pitchFamily="34" charset="0"/>
                <a:cs typeface="Open Sans" panose="020B0606030504020204" pitchFamily="34" charset="0"/>
              </a:rPr>
              <a:t>I shouldn’t be so _________________________________________</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a:p>
            <a:r>
              <a:rPr lang="en-GB" sz="3200" dirty="0">
                <a:latin typeface="Open Sans" panose="020B0606030504020204" pitchFamily="34" charset="0"/>
                <a:ea typeface="Open Sans" panose="020B0606030504020204" pitchFamily="34" charset="0"/>
                <a:cs typeface="Open Sans" panose="020B0606030504020204" pitchFamily="34" charset="0"/>
              </a:rPr>
              <a:t>___________________________________________________________</a:t>
            </a:r>
          </a:p>
          <a:p>
            <a:r>
              <a:rPr lang="en-GB" sz="3200" dirty="0">
                <a:latin typeface="Open Sans" panose="020B0606030504020204" pitchFamily="34" charset="0"/>
                <a:ea typeface="Open Sans" panose="020B0606030504020204" pitchFamily="34" charset="0"/>
                <a:cs typeface="Open Sans" panose="020B0606030504020204" pitchFamily="34" charset="0"/>
              </a:rPr>
              <a:t> </a:t>
            </a:r>
          </a:p>
          <a:p>
            <a:r>
              <a:rPr lang="en-GB" sz="3200" dirty="0">
                <a:latin typeface="Open Sans" panose="020B0606030504020204" pitchFamily="34" charset="0"/>
                <a:ea typeface="Open Sans" panose="020B0606030504020204" pitchFamily="34" charset="0"/>
                <a:cs typeface="Open Sans" panose="020B0606030504020204" pitchFamily="34" charset="0"/>
              </a:rPr>
              <a:t>I should be more _________________________________________</a:t>
            </a:r>
          </a:p>
          <a:p>
            <a:endParaRPr lang="en-GB" sz="3200" dirty="0">
              <a:latin typeface="Open Sans" panose="020B0606030504020204" pitchFamily="34" charset="0"/>
              <a:ea typeface="Open Sans" panose="020B0606030504020204" pitchFamily="34" charset="0"/>
              <a:cs typeface="Open Sans" panose="020B0606030504020204" pitchFamily="34" charset="0"/>
            </a:endParaRPr>
          </a:p>
          <a:p>
            <a:r>
              <a:rPr lang="en-GB" sz="3200" dirty="0">
                <a:latin typeface="Open Sans" panose="020B0606030504020204" pitchFamily="34" charset="0"/>
                <a:ea typeface="Open Sans" panose="020B0606030504020204" pitchFamily="34" charset="0"/>
                <a:cs typeface="Open Sans" panose="020B0606030504020204" pitchFamily="34" charset="0"/>
              </a:rPr>
              <a:t>___________________________________________________________</a:t>
            </a:r>
          </a:p>
        </p:txBody>
      </p:sp>
      <p:sp>
        <p:nvSpPr>
          <p:cNvPr id="5" name="Line 18">
            <a:extLst>
              <a:ext uri="{FF2B5EF4-FFF2-40B4-BE49-F238E27FC236}">
                <a16:creationId xmlns:a16="http://schemas.microsoft.com/office/drawing/2014/main" id="{BF6D8D6C-41FD-4EC7-9472-AB6DCF8BE4A7}"/>
              </a:ext>
            </a:extLst>
          </p:cNvPr>
          <p:cNvSpPr>
            <a:spLocks noChangeShapeType="1"/>
          </p:cNvSpPr>
          <p:nvPr/>
        </p:nvSpPr>
        <p:spPr bwMode="auto">
          <a:xfrm flipV="1">
            <a:off x="541923" y="1130296"/>
            <a:ext cx="11014202" cy="31965"/>
          </a:xfrm>
          <a:prstGeom prst="line">
            <a:avLst/>
          </a:prstGeom>
          <a:noFill/>
          <a:ln w="12700">
            <a:solidFill>
              <a:srgbClr val="C6D3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C8D05DE-FC84-452D-93C6-41DC2CA0863E}"/>
              </a:ext>
            </a:extLst>
          </p:cNvPr>
          <p:cNvSpPr txBox="1"/>
          <p:nvPr/>
        </p:nvSpPr>
        <p:spPr>
          <a:xfrm>
            <a:off x="431561" y="188942"/>
            <a:ext cx="11124564" cy="830997"/>
          </a:xfrm>
          <a:prstGeom prst="rect">
            <a:avLst/>
          </a:prstGeom>
          <a:noFill/>
        </p:spPr>
        <p:txBody>
          <a:bodyPr wrap="square" rtlCol="0">
            <a:spAutoFit/>
          </a:bodyPr>
          <a:lstStyle/>
          <a:p>
            <a:r>
              <a:rPr lang="en-GB" sz="4800" b="1" dirty="0">
                <a:latin typeface="Open Sans" panose="020B0606030504020204" pitchFamily="34" charset="0"/>
                <a:ea typeface="Open Sans" panose="020B0606030504020204" pitchFamily="34" charset="0"/>
                <a:cs typeface="Open Sans" panose="020B0606030504020204" pitchFamily="34" charset="0"/>
              </a:rPr>
              <a:t>Activity: Sentence completion</a:t>
            </a:r>
          </a:p>
        </p:txBody>
      </p:sp>
    </p:spTree>
    <p:extLst>
      <p:ext uri="{BB962C8B-B14F-4D97-AF65-F5344CB8AC3E}">
        <p14:creationId xmlns:p14="http://schemas.microsoft.com/office/powerpoint/2010/main" val="39084321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1437</TotalTime>
  <Words>714</Words>
  <Application>Microsoft Office PowerPoint</Application>
  <PresentationFormat>Custom</PresentationFormat>
  <Paragraphs>128</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Cooper</dc:creator>
  <cp:lastModifiedBy>Ben Cooper</cp:lastModifiedBy>
  <cp:revision>53</cp:revision>
  <cp:lastPrinted>2020-03-04T11:25:05Z</cp:lastPrinted>
  <dcterms:created xsi:type="dcterms:W3CDTF">2020-02-25T14:29:20Z</dcterms:created>
  <dcterms:modified xsi:type="dcterms:W3CDTF">2020-05-05T08:25:16Z</dcterms:modified>
</cp:coreProperties>
</file>