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465" r:id="rId2"/>
    <p:sldId id="358" r:id="rId3"/>
    <p:sldId id="329" r:id="rId4"/>
    <p:sldId id="695" r:id="rId5"/>
    <p:sldId id="346" r:id="rId6"/>
    <p:sldId id="334" r:id="rId7"/>
    <p:sldId id="350" r:id="rId8"/>
    <p:sldId id="349" r:id="rId9"/>
    <p:sldId id="330" r:id="rId10"/>
    <p:sldId id="256" r:id="rId11"/>
    <p:sldId id="258" r:id="rId12"/>
    <p:sldId id="693" r:id="rId13"/>
    <p:sldId id="696" r:id="rId14"/>
    <p:sldId id="694" r:id="rId15"/>
    <p:sldId id="697" r:id="rId16"/>
  </p:sldIdLst>
  <p:sldSz cx="12192000" cy="9144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68" autoAdjust="0"/>
    <p:restoredTop sz="98399" autoAdjust="0"/>
  </p:normalViewPr>
  <p:slideViewPr>
    <p:cSldViewPr snapToGrid="0">
      <p:cViewPr varScale="1">
        <p:scale>
          <a:sx n="52" d="100"/>
          <a:sy n="52" d="100"/>
        </p:scale>
        <p:origin x="1260" y="66"/>
      </p:cViewPr>
      <p:guideLst>
        <p:guide orient="horz" pos="288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48B34F4-880D-4DA1-A8E4-6EE0E46699E7}" type="datetimeFigureOut">
              <a:rPr lang="en-GB" smtClean="0"/>
              <a:t>05/05/2020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AB4D3D3-7F56-4886-BEBD-C02AA4D3168E}" type="slidenum">
              <a:rPr lang="en-GB" smtClean="0"/>
              <a:t>‹#›</a:t>
            </a:fld>
            <a:endParaRPr lang="en-GB"/>
          </a:p>
        </p:txBody>
      </p:sp>
    </p:spTree>
    <p:extLst>
      <p:ext uri="{BB962C8B-B14F-4D97-AF65-F5344CB8AC3E}">
        <p14:creationId xmlns:p14="http://schemas.microsoft.com/office/powerpoint/2010/main" val="1554195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589">
              <a:defRPr/>
            </a:pPr>
            <a:r>
              <a:rPr lang="en-GB" dirty="0">
                <a:latin typeface="Open Sans" panose="020B0606030504020204" pitchFamily="34" charset="0"/>
                <a:ea typeface="Open Sans" panose="020B0606030504020204" pitchFamily="34" charset="0"/>
                <a:cs typeface="Open Sans" panose="020B0606030504020204" pitchFamily="34" charset="0"/>
              </a:rPr>
              <a:t>Jogging and running can help us lift our mood, increase our self-esteem, sleep better, think clearer and reduce stress, anxiety and depression.</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GB" dirty="0"/>
          </a:p>
        </p:txBody>
      </p:sp>
      <p:sp>
        <p:nvSpPr>
          <p:cNvPr id="4" name="Slide Number Placeholder 3"/>
          <p:cNvSpPr>
            <a:spLocks noGrp="1"/>
          </p:cNvSpPr>
          <p:nvPr>
            <p:ph type="sldNum" sz="quarter" idx="10"/>
          </p:nvPr>
        </p:nvSpPr>
        <p:spPr/>
        <p:txBody>
          <a:bodyPr/>
          <a:lstStyle/>
          <a:p>
            <a:fld id="{E7FC5FE1-B808-4354-A99F-6683C54B1376}" type="slidenum">
              <a:rPr lang="en-GB" smtClean="0"/>
              <a:t>2</a:t>
            </a:fld>
            <a:endParaRPr lang="en-GB" dirty="0"/>
          </a:p>
        </p:txBody>
      </p:sp>
    </p:spTree>
    <p:extLst>
      <p:ext uri="{BB962C8B-B14F-4D97-AF65-F5344CB8AC3E}">
        <p14:creationId xmlns:p14="http://schemas.microsoft.com/office/powerpoint/2010/main" val="2919047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589">
              <a:defRPr/>
            </a:pPr>
            <a:r>
              <a:rPr lang="en-GB" dirty="0">
                <a:latin typeface="Open Sans" panose="020B0606030504020204" pitchFamily="34" charset="0"/>
                <a:ea typeface="Open Sans" panose="020B0606030504020204" pitchFamily="34" charset="0"/>
                <a:cs typeface="Open Sans" panose="020B0606030504020204" pitchFamily="34" charset="0"/>
              </a:rPr>
              <a:t>Jogging and running can help us lift our mood, increase our self-esteem, sleep better, think clearer and reduce stress, anxiety and depression.</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GB" dirty="0"/>
          </a:p>
        </p:txBody>
      </p:sp>
      <p:sp>
        <p:nvSpPr>
          <p:cNvPr id="4" name="Slide Number Placeholder 3"/>
          <p:cNvSpPr>
            <a:spLocks noGrp="1"/>
          </p:cNvSpPr>
          <p:nvPr>
            <p:ph type="sldNum" sz="quarter" idx="10"/>
          </p:nvPr>
        </p:nvSpPr>
        <p:spPr/>
        <p:txBody>
          <a:bodyPr/>
          <a:lstStyle/>
          <a:p>
            <a:fld id="{E7FC5FE1-B808-4354-A99F-6683C54B1376}" type="slidenum">
              <a:rPr lang="en-GB" smtClean="0"/>
              <a:t>3</a:t>
            </a:fld>
            <a:endParaRPr lang="en-GB" dirty="0"/>
          </a:p>
        </p:txBody>
      </p:sp>
    </p:spTree>
    <p:extLst>
      <p:ext uri="{BB962C8B-B14F-4D97-AF65-F5344CB8AC3E}">
        <p14:creationId xmlns:p14="http://schemas.microsoft.com/office/powerpoint/2010/main" val="1503710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Little and often.</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E7FC5FE1-B808-4354-A99F-6683C54B1376}" type="slidenum">
              <a:rPr lang="en-GB" smtClean="0"/>
              <a:t>5</a:t>
            </a:fld>
            <a:endParaRPr lang="en-GB" dirty="0"/>
          </a:p>
        </p:txBody>
      </p:sp>
    </p:spTree>
    <p:extLst>
      <p:ext uri="{BB962C8B-B14F-4D97-AF65-F5344CB8AC3E}">
        <p14:creationId xmlns:p14="http://schemas.microsoft.com/office/powerpoint/2010/main" val="2095550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FC5FE1-B808-4354-A99F-6683C54B1376}" type="slidenum">
              <a:rPr lang="en-GB" smtClean="0"/>
              <a:t>6</a:t>
            </a:fld>
            <a:endParaRPr lang="en-GB" dirty="0"/>
          </a:p>
        </p:txBody>
      </p:sp>
    </p:spTree>
    <p:extLst>
      <p:ext uri="{BB962C8B-B14F-4D97-AF65-F5344CB8AC3E}">
        <p14:creationId xmlns:p14="http://schemas.microsoft.com/office/powerpoint/2010/main" val="21975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E7FC5FE1-B808-4354-A99F-6683C54B1376}" type="slidenum">
              <a:rPr lang="en-GB" smtClean="0"/>
              <a:t>7</a:t>
            </a:fld>
            <a:endParaRPr lang="en-GB" dirty="0"/>
          </a:p>
        </p:txBody>
      </p:sp>
    </p:spTree>
    <p:extLst>
      <p:ext uri="{BB962C8B-B14F-4D97-AF65-F5344CB8AC3E}">
        <p14:creationId xmlns:p14="http://schemas.microsoft.com/office/powerpoint/2010/main" val="1462016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We need to change the way we view physical activity, not to see it as something ‘we have to do’, ‘should do’ or ‘ought to do’ for our health, but as something that we do because we personally value its positive benefits to our wellbeing.</a:t>
            </a:r>
          </a:p>
        </p:txBody>
      </p:sp>
      <p:sp>
        <p:nvSpPr>
          <p:cNvPr id="4" name="Slide Number Placeholder 3"/>
          <p:cNvSpPr>
            <a:spLocks noGrp="1"/>
          </p:cNvSpPr>
          <p:nvPr>
            <p:ph type="sldNum" sz="quarter" idx="10"/>
          </p:nvPr>
        </p:nvSpPr>
        <p:spPr/>
        <p:txBody>
          <a:bodyPr/>
          <a:lstStyle/>
          <a:p>
            <a:fld id="{E7FC5FE1-B808-4354-A99F-6683C54B1376}" type="slidenum">
              <a:rPr lang="en-GB" smtClean="0"/>
              <a:t>8</a:t>
            </a:fld>
            <a:endParaRPr lang="en-GB" dirty="0"/>
          </a:p>
        </p:txBody>
      </p:sp>
    </p:spTree>
    <p:extLst>
      <p:ext uri="{BB962C8B-B14F-4D97-AF65-F5344CB8AC3E}">
        <p14:creationId xmlns:p14="http://schemas.microsoft.com/office/powerpoint/2010/main" val="3690416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E7FC5FE1-B808-4354-A99F-6683C54B1376}" type="slidenum">
              <a:rPr lang="en-GB" smtClean="0"/>
              <a:t>9</a:t>
            </a:fld>
            <a:endParaRPr lang="en-GB" dirty="0"/>
          </a:p>
        </p:txBody>
      </p:sp>
    </p:spTree>
    <p:extLst>
      <p:ext uri="{BB962C8B-B14F-4D97-AF65-F5344CB8AC3E}">
        <p14:creationId xmlns:p14="http://schemas.microsoft.com/office/powerpoint/2010/main" val="1286942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E7FC5FE1-B808-4354-A99F-6683C54B1376}" type="slidenum">
              <a:rPr lang="en-GB" smtClean="0"/>
              <a:t>14</a:t>
            </a:fld>
            <a:endParaRPr lang="en-GB" dirty="0"/>
          </a:p>
        </p:txBody>
      </p:sp>
    </p:spTree>
    <p:extLst>
      <p:ext uri="{BB962C8B-B14F-4D97-AF65-F5344CB8AC3E}">
        <p14:creationId xmlns:p14="http://schemas.microsoft.com/office/powerpoint/2010/main" val="856291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96484"/>
            <a:ext cx="10363200" cy="3183467"/>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4802717"/>
            <a:ext cx="9144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241441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16145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486834"/>
            <a:ext cx="2628900"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86834"/>
            <a:ext cx="7734300"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70579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76345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2279653"/>
            <a:ext cx="10515600" cy="3803649"/>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6119286"/>
            <a:ext cx="10515600" cy="200024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D8DEB2-7C84-46A4-8C23-F304E1276CC6}"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13106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D8DEB2-7C84-46A4-8C23-F304E1276CC6}"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396203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486836"/>
            <a:ext cx="1051560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2241551"/>
            <a:ext cx="515778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3340100"/>
            <a:ext cx="5157787"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2241551"/>
            <a:ext cx="5183188"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3340100"/>
            <a:ext cx="5183188"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D8DEB2-7C84-46A4-8C23-F304E1276CC6}" type="datetimeFigureOut">
              <a:rPr lang="en-GB" smtClean="0"/>
              <a:t>05/05/2020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4058569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D8DEB2-7C84-46A4-8C23-F304E1276CC6}" type="datetimeFigureOut">
              <a:rPr lang="en-GB" smtClean="0"/>
              <a:t>05/05/2020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833870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8DEB2-7C84-46A4-8C23-F304E1276CC6}" type="datetimeFigureOut">
              <a:rPr lang="en-GB" smtClean="0"/>
              <a:t>05/05/2020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55039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1316569"/>
            <a:ext cx="61722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D8DEB2-7C84-46A4-8C23-F304E1276CC6}"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594984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1316569"/>
            <a:ext cx="617220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D8DEB2-7C84-46A4-8C23-F304E1276CC6}"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409722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6836"/>
            <a:ext cx="10515600"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2434167"/>
            <a:ext cx="1051560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8475136"/>
            <a:ext cx="2743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C7D8DEB2-7C84-46A4-8C23-F304E1276CC6}" type="datetimeFigureOut">
              <a:rPr lang="en-GB" smtClean="0"/>
              <a:t>05/05/2020</a:t>
            </a:fld>
            <a:endParaRPr lang="en-GB"/>
          </a:p>
        </p:txBody>
      </p:sp>
      <p:sp>
        <p:nvSpPr>
          <p:cNvPr id="5" name="Footer Placeholder 4"/>
          <p:cNvSpPr>
            <a:spLocks noGrp="1"/>
          </p:cNvSpPr>
          <p:nvPr>
            <p:ph type="ftr" sz="quarter" idx="3"/>
          </p:nvPr>
        </p:nvSpPr>
        <p:spPr>
          <a:xfrm>
            <a:off x="4038600" y="8475136"/>
            <a:ext cx="41148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8475136"/>
            <a:ext cx="2743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5A6EC51E-7873-48C0-BCE4-3FAC0627D102}" type="slidenum">
              <a:rPr lang="en-GB" smtClean="0"/>
              <a:t>‹#›</a:t>
            </a:fld>
            <a:endParaRPr lang="en-GB"/>
          </a:p>
        </p:txBody>
      </p:sp>
    </p:spTree>
    <p:extLst>
      <p:ext uri="{BB962C8B-B14F-4D97-AF65-F5344CB8AC3E}">
        <p14:creationId xmlns:p14="http://schemas.microsoft.com/office/powerpoint/2010/main" val="19397075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98E513EF-CA36-4C5C-AF12-248DC9670AE6}"/>
              </a:ext>
            </a:extLst>
          </p:cNvPr>
          <p:cNvSpPr txBox="1">
            <a:spLocks noChangeArrowheads="1"/>
          </p:cNvSpPr>
          <p:nvPr/>
        </p:nvSpPr>
        <p:spPr bwMode="auto">
          <a:xfrm>
            <a:off x="518736" y="3065392"/>
            <a:ext cx="11154528" cy="35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14" tIns="60957" rIns="121914" bIns="60957" numCol="1" anchor="t" anchorCtr="0" compatLnSpc="1">
            <a:prstTxWarp prst="textNoShape">
              <a:avLst/>
            </a:prstTxWarp>
          </a:bodyPr>
          <a:lstStyle/>
          <a:p>
            <a:pPr defTabSz="1219140" eaLnBrk="0" fontAlgn="base" hangingPunct="0">
              <a:spcBef>
                <a:spcPct val="0"/>
              </a:spcBef>
              <a:spcAft>
                <a:spcPct val="0"/>
              </a:spcAft>
            </a:pPr>
            <a:r>
              <a:rPr lang="en-GB" altLang="en-US" sz="11000" b="1" dirty="0">
                <a:latin typeface="Open Sans" panose="020B0606030504020204" pitchFamily="34" charset="0"/>
                <a:cs typeface="Open Sans" panose="020B0606030504020204" pitchFamily="34" charset="0"/>
              </a:rPr>
              <a:t>Exercise Motivation</a:t>
            </a:r>
            <a:endParaRPr lang="en-US" altLang="en-US" sz="11000" dirty="0">
              <a:latin typeface="Arial" panose="020B0604020202020204" pitchFamily="34" charset="0"/>
            </a:endParaRPr>
          </a:p>
        </p:txBody>
      </p:sp>
      <p:pic>
        <p:nvPicPr>
          <p:cNvPr id="6" name="Picture 5">
            <a:extLst>
              <a:ext uri="{FF2B5EF4-FFF2-40B4-BE49-F238E27FC236}">
                <a16:creationId xmlns:a16="http://schemas.microsoft.com/office/drawing/2014/main" id="{BCB49BDC-9F49-44B4-B217-1219E6D31AA0}"/>
              </a:ext>
            </a:extLst>
          </p:cNvPr>
          <p:cNvPicPr/>
          <p:nvPr/>
        </p:nvPicPr>
        <p:blipFill rotWithShape="1">
          <a:blip r:embed="rId2" cstate="print">
            <a:extLst>
              <a:ext uri="{28A0092B-C50C-407E-A947-70E740481C1C}">
                <a14:useLocalDpi xmlns:a14="http://schemas.microsoft.com/office/drawing/2010/main" val="0"/>
              </a:ext>
            </a:extLst>
          </a:blip>
          <a:srcRect r="31453"/>
          <a:stretch/>
        </p:blipFill>
        <p:spPr>
          <a:xfrm>
            <a:off x="6204093" y="203201"/>
            <a:ext cx="5886307" cy="820771"/>
          </a:xfrm>
          <a:prstGeom prst="rect">
            <a:avLst/>
          </a:prstGeom>
        </p:spPr>
      </p:pic>
      <p:sp>
        <p:nvSpPr>
          <p:cNvPr id="7" name="Line 18">
            <a:extLst>
              <a:ext uri="{FF2B5EF4-FFF2-40B4-BE49-F238E27FC236}">
                <a16:creationId xmlns:a16="http://schemas.microsoft.com/office/drawing/2014/main" id="{DDFBB014-E877-41F8-9C3D-8FD3B0832744}"/>
              </a:ext>
            </a:extLst>
          </p:cNvPr>
          <p:cNvSpPr>
            <a:spLocks noChangeShapeType="1"/>
          </p:cNvSpPr>
          <p:nvPr/>
        </p:nvSpPr>
        <p:spPr bwMode="auto">
          <a:xfrm>
            <a:off x="645586" y="1210733"/>
            <a:ext cx="10941049" cy="0"/>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4" tIns="60957" rIns="121914" bIns="60957" anchor="ctr"/>
          <a:lstStyle/>
          <a:p>
            <a:endParaRPr lang="en-US" dirty="0">
              <a:latin typeface="Open Sans" panose="020B0606030504020204" pitchFamily="34" charset="0"/>
              <a:ea typeface="Open Sans" panose="020B0606030504020204" pitchFamily="34" charset="0"/>
              <a:cs typeface="Open Sans" panose="020B0606030504020204" pitchFamily="34" charset="0"/>
            </a:endParaRPr>
          </a:p>
        </p:txBody>
      </p:sp>
      <p:pic>
        <p:nvPicPr>
          <p:cNvPr id="1026" name="Picture 2" descr="C:\Users\Ben\Desktop\Bridge-tag-Logo-update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08331" y="8024944"/>
            <a:ext cx="1883669" cy="875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1882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102892"/>
            <a:ext cx="10363200" cy="1960033"/>
          </a:xfrm>
        </p:spPr>
        <p:txBody>
          <a:bodyPr/>
          <a:lstStyle/>
          <a:p>
            <a:endParaRPr lang="en-GB"/>
          </a:p>
        </p:txBody>
      </p:sp>
      <p:sp>
        <p:nvSpPr>
          <p:cNvPr id="3" name="Subtitle 2"/>
          <p:cNvSpPr>
            <a:spLocks noGrp="1"/>
          </p:cNvSpPr>
          <p:nvPr>
            <p:ph type="subTitle" idx="1"/>
          </p:nvPr>
        </p:nvSpPr>
        <p:spPr>
          <a:xfrm>
            <a:off x="1828800" y="5443924"/>
            <a:ext cx="8534400" cy="2336800"/>
          </a:xfrm>
        </p:spPr>
        <p:txBody>
          <a:bodyPr/>
          <a:lstStyle/>
          <a:p>
            <a:endParaRPr lang="en-GB"/>
          </a:p>
        </p:txBody>
      </p:sp>
      <p:sp>
        <p:nvSpPr>
          <p:cNvPr id="4" name="Rectangle 3"/>
          <p:cNvSpPr/>
          <p:nvPr/>
        </p:nvSpPr>
        <p:spPr>
          <a:xfrm>
            <a:off x="6157" y="0"/>
            <a:ext cx="12192000" cy="9144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pic>
        <p:nvPicPr>
          <p:cNvPr id="5" name="Picture 4"/>
          <p:cNvPicPr/>
          <p:nvPr/>
        </p:nvPicPr>
        <p:blipFill rotWithShape="1">
          <a:blip r:embed="rId2" cstate="print">
            <a:extLst>
              <a:ext uri="{28A0092B-C50C-407E-A947-70E740481C1C}">
                <a14:useLocalDpi xmlns:a14="http://schemas.microsoft.com/office/drawing/2010/main" val="0"/>
              </a:ext>
            </a:extLst>
          </a:blip>
          <a:srcRect t="-1" r="36501" b="-10092"/>
          <a:stretch/>
        </p:blipFill>
        <p:spPr>
          <a:xfrm>
            <a:off x="6801620" y="128905"/>
            <a:ext cx="5181600" cy="812800"/>
          </a:xfrm>
          <a:prstGeom prst="rect">
            <a:avLst/>
          </a:prstGeom>
        </p:spPr>
      </p:pic>
      <p:sp>
        <p:nvSpPr>
          <p:cNvPr id="16" name="Rounded Rectangle 6"/>
          <p:cNvSpPr/>
          <p:nvPr/>
        </p:nvSpPr>
        <p:spPr>
          <a:xfrm>
            <a:off x="304800" y="2844802"/>
            <a:ext cx="5689600" cy="5994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23" name="Rectangle 22"/>
          <p:cNvSpPr/>
          <p:nvPr/>
        </p:nvSpPr>
        <p:spPr>
          <a:xfrm>
            <a:off x="304800" y="2844802"/>
            <a:ext cx="5686520" cy="60610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 name="TextBox 7"/>
          <p:cNvSpPr txBox="1"/>
          <p:nvPr/>
        </p:nvSpPr>
        <p:spPr>
          <a:xfrm>
            <a:off x="263185" y="2902358"/>
            <a:ext cx="5689600" cy="461665"/>
          </a:xfrm>
          <a:prstGeom prst="rect">
            <a:avLst/>
          </a:prstGeom>
          <a:noFill/>
        </p:spPr>
        <p:txBody>
          <a:bodyPr wrap="square" rtlCol="0">
            <a:spAutoFit/>
          </a:bodyPr>
          <a:lstStyle/>
          <a:p>
            <a:pPr algn="ctr"/>
            <a:r>
              <a:rPr lang="en-GB" sz="2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MOTIVATION</a:t>
            </a:r>
            <a:endParaRPr lang="en-GB" sz="3733"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5" name="Rounded Rectangle 6"/>
          <p:cNvSpPr/>
          <p:nvPr/>
        </p:nvSpPr>
        <p:spPr>
          <a:xfrm>
            <a:off x="304800" y="1697048"/>
            <a:ext cx="11671485" cy="8429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26" name="Rounded Rectangle 6"/>
          <p:cNvSpPr/>
          <p:nvPr/>
        </p:nvSpPr>
        <p:spPr>
          <a:xfrm>
            <a:off x="6286685" y="2863462"/>
            <a:ext cx="5689600" cy="5994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27" name="TextBox 26"/>
          <p:cNvSpPr txBox="1"/>
          <p:nvPr/>
        </p:nvSpPr>
        <p:spPr>
          <a:xfrm>
            <a:off x="203200" y="1133158"/>
            <a:ext cx="4724400" cy="461665"/>
          </a:xfrm>
          <a:prstGeom prst="rect">
            <a:avLst/>
          </a:prstGeom>
          <a:noFill/>
        </p:spPr>
        <p:txBody>
          <a:bodyPr wrap="square" rtlCol="0">
            <a:spAutoFit/>
          </a:bodyPr>
          <a:lstStyle/>
          <a:p>
            <a:r>
              <a:rPr lang="en-GB" sz="2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ATHLETE PROFILE</a:t>
            </a:r>
            <a:endParaRPr lang="en-GB" sz="3733"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8" name="TextBox 27"/>
          <p:cNvSpPr txBox="1"/>
          <p:nvPr/>
        </p:nvSpPr>
        <p:spPr>
          <a:xfrm>
            <a:off x="515995" y="3462776"/>
            <a:ext cx="5689600" cy="461665"/>
          </a:xfrm>
          <a:prstGeom prst="rect">
            <a:avLst/>
          </a:prstGeom>
          <a:noFill/>
        </p:spPr>
        <p:txBody>
          <a:bodyPr wrap="square" rtlCol="0">
            <a:spAutoFit/>
          </a:bodyPr>
          <a:lstStyle/>
          <a:p>
            <a:pPr algn="ctr"/>
            <a:r>
              <a:rPr lang="en-GB" sz="2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MOTIVATION</a:t>
            </a:r>
            <a:endParaRPr lang="en-GB" sz="3733"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0" name="Rectangle 29"/>
          <p:cNvSpPr/>
          <p:nvPr/>
        </p:nvSpPr>
        <p:spPr>
          <a:xfrm>
            <a:off x="6282516" y="2846622"/>
            <a:ext cx="5686520" cy="60610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TextBox 31"/>
          <p:cNvSpPr txBox="1"/>
          <p:nvPr/>
        </p:nvSpPr>
        <p:spPr>
          <a:xfrm>
            <a:off x="6239215" y="2895349"/>
            <a:ext cx="5689600" cy="461665"/>
          </a:xfrm>
          <a:prstGeom prst="rect">
            <a:avLst/>
          </a:prstGeom>
          <a:noFill/>
        </p:spPr>
        <p:txBody>
          <a:bodyPr wrap="square" rtlCol="0">
            <a:spAutoFit/>
          </a:bodyPr>
          <a:lstStyle/>
          <a:p>
            <a:pPr algn="ctr"/>
            <a:r>
              <a:rPr lang="en-GB" sz="2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BARRIERS / FRUSTRATIONS</a:t>
            </a:r>
            <a:endParaRPr lang="en-GB" sz="3733"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34" name="Straight Connector 33"/>
          <p:cNvCxnSpPr/>
          <p:nvPr/>
        </p:nvCxnSpPr>
        <p:spPr>
          <a:xfrm>
            <a:off x="711200" y="4775200"/>
            <a:ext cx="4876800" cy="0"/>
          </a:xfrm>
          <a:prstGeom prst="line">
            <a:avLst/>
          </a:prstGeom>
          <a:ln>
            <a:solidFill>
              <a:schemeClr val="accent2">
                <a:lumMod val="40000"/>
                <a:lumOff val="60000"/>
              </a:schemeClr>
            </a:solidFill>
          </a:ln>
        </p:spPr>
        <p:style>
          <a:lnRef idx="1">
            <a:schemeClr val="accent2"/>
          </a:lnRef>
          <a:fillRef idx="0">
            <a:schemeClr val="accent2"/>
          </a:fillRef>
          <a:effectRef idx="0">
            <a:schemeClr val="accent2"/>
          </a:effectRef>
          <a:fontRef idx="minor">
            <a:schemeClr val="tx1"/>
          </a:fontRef>
        </p:style>
      </p:cxnSp>
      <p:cxnSp>
        <p:nvCxnSpPr>
          <p:cNvPr id="37" name="Straight Connector 36"/>
          <p:cNvCxnSpPr/>
          <p:nvPr/>
        </p:nvCxnSpPr>
        <p:spPr>
          <a:xfrm>
            <a:off x="6705600" y="4775200"/>
            <a:ext cx="4876800" cy="0"/>
          </a:xfrm>
          <a:prstGeom prst="line">
            <a:avLst/>
          </a:prstGeom>
          <a:ln>
            <a:solidFill>
              <a:schemeClr val="accent2">
                <a:lumMod val="40000"/>
                <a:lumOff val="60000"/>
              </a:schemeClr>
            </a:solidFill>
          </a:ln>
        </p:spPr>
        <p:style>
          <a:lnRef idx="1">
            <a:schemeClr val="accent2"/>
          </a:lnRef>
          <a:fillRef idx="0">
            <a:schemeClr val="accent2"/>
          </a:fillRef>
          <a:effectRef idx="0">
            <a:schemeClr val="accent2"/>
          </a:effectRef>
          <a:fontRef idx="minor">
            <a:schemeClr val="tx1"/>
          </a:fontRef>
        </p:style>
      </p:cxnSp>
      <p:cxnSp>
        <p:nvCxnSpPr>
          <p:cNvPr id="38" name="Straight Connector 37"/>
          <p:cNvCxnSpPr/>
          <p:nvPr/>
        </p:nvCxnSpPr>
        <p:spPr>
          <a:xfrm>
            <a:off x="669585" y="6096000"/>
            <a:ext cx="4876800" cy="0"/>
          </a:xfrm>
          <a:prstGeom prst="line">
            <a:avLst/>
          </a:prstGeom>
          <a:ln>
            <a:solidFill>
              <a:schemeClr val="accent2">
                <a:lumMod val="40000"/>
                <a:lumOff val="60000"/>
              </a:schemeClr>
            </a:solidFill>
          </a:ln>
        </p:spPr>
        <p:style>
          <a:lnRef idx="1">
            <a:schemeClr val="accent2"/>
          </a:lnRef>
          <a:fillRef idx="0">
            <a:schemeClr val="accent2"/>
          </a:fillRef>
          <a:effectRef idx="0">
            <a:schemeClr val="accent2"/>
          </a:effectRef>
          <a:fontRef idx="minor">
            <a:schemeClr val="tx1"/>
          </a:fontRef>
        </p:style>
      </p:cxnSp>
      <p:cxnSp>
        <p:nvCxnSpPr>
          <p:cNvPr id="39" name="Straight Connector 38"/>
          <p:cNvCxnSpPr/>
          <p:nvPr/>
        </p:nvCxnSpPr>
        <p:spPr>
          <a:xfrm>
            <a:off x="6705600" y="6099277"/>
            <a:ext cx="4876800" cy="0"/>
          </a:xfrm>
          <a:prstGeom prst="line">
            <a:avLst/>
          </a:prstGeom>
          <a:ln>
            <a:solidFill>
              <a:schemeClr val="accent2">
                <a:lumMod val="40000"/>
                <a:lumOff val="60000"/>
              </a:schemeClr>
            </a:solidFill>
          </a:ln>
        </p:spPr>
        <p:style>
          <a:lnRef idx="1">
            <a:schemeClr val="accent2"/>
          </a:lnRef>
          <a:fillRef idx="0">
            <a:schemeClr val="accent2"/>
          </a:fillRef>
          <a:effectRef idx="0">
            <a:schemeClr val="accent2"/>
          </a:effectRef>
          <a:fontRef idx="minor">
            <a:schemeClr val="tx1"/>
          </a:fontRef>
        </p:style>
      </p:cxnSp>
      <p:cxnSp>
        <p:nvCxnSpPr>
          <p:cNvPr id="40" name="Straight Connector 39"/>
          <p:cNvCxnSpPr/>
          <p:nvPr/>
        </p:nvCxnSpPr>
        <p:spPr>
          <a:xfrm>
            <a:off x="709660" y="7416800"/>
            <a:ext cx="4876800" cy="0"/>
          </a:xfrm>
          <a:prstGeom prst="line">
            <a:avLst/>
          </a:prstGeom>
          <a:ln>
            <a:solidFill>
              <a:schemeClr val="accent2">
                <a:lumMod val="40000"/>
                <a:lumOff val="60000"/>
              </a:schemeClr>
            </a:solidFill>
          </a:ln>
        </p:spPr>
        <p:style>
          <a:lnRef idx="1">
            <a:schemeClr val="accent2"/>
          </a:lnRef>
          <a:fillRef idx="0">
            <a:schemeClr val="accent2"/>
          </a:fillRef>
          <a:effectRef idx="0">
            <a:schemeClr val="accent2"/>
          </a:effectRef>
          <a:fontRef idx="minor">
            <a:schemeClr val="tx1"/>
          </a:fontRef>
        </p:style>
      </p:cxnSp>
      <p:cxnSp>
        <p:nvCxnSpPr>
          <p:cNvPr id="41" name="Straight Connector 40"/>
          <p:cNvCxnSpPr/>
          <p:nvPr/>
        </p:nvCxnSpPr>
        <p:spPr>
          <a:xfrm>
            <a:off x="6801620" y="7416800"/>
            <a:ext cx="4876800" cy="0"/>
          </a:xfrm>
          <a:prstGeom prst="line">
            <a:avLst/>
          </a:prstGeom>
          <a:ln>
            <a:solidFill>
              <a:schemeClr val="accent2">
                <a:lumMod val="40000"/>
                <a:lumOff val="60000"/>
              </a:schemeClr>
            </a:solidFill>
          </a:ln>
        </p:spPr>
        <p:style>
          <a:lnRef idx="1">
            <a:schemeClr val="accent2"/>
          </a:lnRef>
          <a:fillRef idx="0">
            <a:schemeClr val="accent2"/>
          </a:fillRef>
          <a:effectRef idx="0">
            <a:schemeClr val="accent2"/>
          </a:effectRef>
          <a:fontRef idx="minor">
            <a:schemeClr val="tx1"/>
          </a:fontRef>
        </p:style>
      </p:cxnSp>
      <p:sp>
        <p:nvSpPr>
          <p:cNvPr id="42" name="Isosceles Triangle 41"/>
          <p:cNvSpPr/>
          <p:nvPr/>
        </p:nvSpPr>
        <p:spPr>
          <a:xfrm flipV="1">
            <a:off x="3048000" y="3454401"/>
            <a:ext cx="203200" cy="60959"/>
          </a:xfrm>
          <a:prstGeom prst="triangle">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3" name="Isosceles Triangle 42"/>
          <p:cNvSpPr/>
          <p:nvPr/>
        </p:nvSpPr>
        <p:spPr>
          <a:xfrm flipV="1">
            <a:off x="9042400" y="3454401"/>
            <a:ext cx="203200" cy="60959"/>
          </a:xfrm>
          <a:prstGeom prst="triangle">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1619272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102892"/>
            <a:ext cx="10363200" cy="1960033"/>
          </a:xfrm>
        </p:spPr>
        <p:txBody>
          <a:bodyPr/>
          <a:lstStyle/>
          <a:p>
            <a:endParaRPr lang="en-GB"/>
          </a:p>
        </p:txBody>
      </p:sp>
      <p:sp>
        <p:nvSpPr>
          <p:cNvPr id="3" name="Subtitle 2"/>
          <p:cNvSpPr>
            <a:spLocks noGrp="1"/>
          </p:cNvSpPr>
          <p:nvPr>
            <p:ph type="subTitle" idx="1"/>
          </p:nvPr>
        </p:nvSpPr>
        <p:spPr>
          <a:xfrm>
            <a:off x="1828800" y="5443924"/>
            <a:ext cx="8534400" cy="2336800"/>
          </a:xfrm>
        </p:spPr>
        <p:txBody>
          <a:bodyPr/>
          <a:lstStyle/>
          <a:p>
            <a:endParaRPr lang="en-GB"/>
          </a:p>
        </p:txBody>
      </p:sp>
      <p:sp>
        <p:nvSpPr>
          <p:cNvPr id="4" name="Rectangle 3"/>
          <p:cNvSpPr/>
          <p:nvPr/>
        </p:nvSpPr>
        <p:spPr>
          <a:xfrm>
            <a:off x="6157" y="0"/>
            <a:ext cx="12192000" cy="9144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pic>
        <p:nvPicPr>
          <p:cNvPr id="5" name="Picture 4"/>
          <p:cNvPicPr/>
          <p:nvPr/>
        </p:nvPicPr>
        <p:blipFill rotWithShape="1">
          <a:blip r:embed="rId2" cstate="print">
            <a:extLst>
              <a:ext uri="{28A0092B-C50C-407E-A947-70E740481C1C}">
                <a14:useLocalDpi xmlns:a14="http://schemas.microsoft.com/office/drawing/2010/main" val="0"/>
              </a:ext>
            </a:extLst>
          </a:blip>
          <a:srcRect t="-1" r="36501" b="-10092"/>
          <a:stretch/>
        </p:blipFill>
        <p:spPr>
          <a:xfrm>
            <a:off x="6782959" y="167949"/>
            <a:ext cx="5181600" cy="812800"/>
          </a:xfrm>
          <a:prstGeom prst="rect">
            <a:avLst/>
          </a:prstGeom>
        </p:spPr>
      </p:pic>
      <p:sp>
        <p:nvSpPr>
          <p:cNvPr id="16" name="Rounded Rectangle 6"/>
          <p:cNvSpPr/>
          <p:nvPr/>
        </p:nvSpPr>
        <p:spPr>
          <a:xfrm>
            <a:off x="304800" y="2844802"/>
            <a:ext cx="5689600" cy="5994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23" name="Rectangle 22"/>
          <p:cNvSpPr/>
          <p:nvPr/>
        </p:nvSpPr>
        <p:spPr>
          <a:xfrm>
            <a:off x="304800" y="2844802"/>
            <a:ext cx="5686520" cy="60610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 name="TextBox 7"/>
          <p:cNvSpPr txBox="1"/>
          <p:nvPr/>
        </p:nvSpPr>
        <p:spPr>
          <a:xfrm>
            <a:off x="393713" y="2882142"/>
            <a:ext cx="5689600" cy="461665"/>
          </a:xfrm>
          <a:prstGeom prst="rect">
            <a:avLst/>
          </a:prstGeom>
          <a:noFill/>
        </p:spPr>
        <p:txBody>
          <a:bodyPr wrap="square" rtlCol="0">
            <a:spAutoFit/>
          </a:bodyPr>
          <a:lstStyle/>
          <a:p>
            <a:pPr algn="ctr"/>
            <a:r>
              <a:rPr lang="en-GB" sz="2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GOALS / OPPORTUNITIES</a:t>
            </a:r>
            <a:endParaRPr lang="en-GB" sz="3733"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5" name="Rounded Rectangle 6"/>
          <p:cNvSpPr/>
          <p:nvPr/>
        </p:nvSpPr>
        <p:spPr>
          <a:xfrm>
            <a:off x="304800" y="1697048"/>
            <a:ext cx="11671485" cy="8429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26" name="Rounded Rectangle 6"/>
          <p:cNvSpPr/>
          <p:nvPr/>
        </p:nvSpPr>
        <p:spPr>
          <a:xfrm>
            <a:off x="6286685" y="2844801"/>
            <a:ext cx="5689600" cy="5994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27" name="TextBox 26"/>
          <p:cNvSpPr txBox="1"/>
          <p:nvPr/>
        </p:nvSpPr>
        <p:spPr>
          <a:xfrm>
            <a:off x="203200" y="1133158"/>
            <a:ext cx="4724400" cy="461665"/>
          </a:xfrm>
          <a:prstGeom prst="rect">
            <a:avLst/>
          </a:prstGeom>
          <a:noFill/>
        </p:spPr>
        <p:txBody>
          <a:bodyPr wrap="square" rtlCol="0">
            <a:spAutoFit/>
          </a:bodyPr>
          <a:lstStyle/>
          <a:p>
            <a:r>
              <a:rPr lang="en-GB" sz="2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ATHLETE PROFILE </a:t>
            </a:r>
            <a:endParaRPr lang="en-GB" sz="3733"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8" name="TextBox 27"/>
          <p:cNvSpPr txBox="1"/>
          <p:nvPr/>
        </p:nvSpPr>
        <p:spPr>
          <a:xfrm>
            <a:off x="515995" y="3462776"/>
            <a:ext cx="5689600" cy="461665"/>
          </a:xfrm>
          <a:prstGeom prst="rect">
            <a:avLst/>
          </a:prstGeom>
          <a:noFill/>
        </p:spPr>
        <p:txBody>
          <a:bodyPr wrap="square" rtlCol="0">
            <a:spAutoFit/>
          </a:bodyPr>
          <a:lstStyle/>
          <a:p>
            <a:pPr algn="ctr"/>
            <a:r>
              <a:rPr lang="en-GB" sz="2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MOTIVATION</a:t>
            </a:r>
            <a:endParaRPr lang="en-GB" sz="3733"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0" name="Rectangle 29"/>
          <p:cNvSpPr/>
          <p:nvPr/>
        </p:nvSpPr>
        <p:spPr>
          <a:xfrm>
            <a:off x="6282516" y="2846622"/>
            <a:ext cx="5686520" cy="60610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TextBox 31"/>
          <p:cNvSpPr txBox="1"/>
          <p:nvPr/>
        </p:nvSpPr>
        <p:spPr>
          <a:xfrm>
            <a:off x="6239215" y="2914010"/>
            <a:ext cx="5689600" cy="461665"/>
          </a:xfrm>
          <a:prstGeom prst="rect">
            <a:avLst/>
          </a:prstGeom>
          <a:noFill/>
        </p:spPr>
        <p:txBody>
          <a:bodyPr wrap="square" rtlCol="0">
            <a:spAutoFit/>
          </a:bodyPr>
          <a:lstStyle/>
          <a:p>
            <a:pPr algn="ctr"/>
            <a:r>
              <a:rPr lang="en-GB" sz="2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BEHAVIOUR</a:t>
            </a:r>
            <a:endParaRPr lang="en-GB" sz="3733"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34" name="Straight Connector 33"/>
          <p:cNvCxnSpPr/>
          <p:nvPr/>
        </p:nvCxnSpPr>
        <p:spPr>
          <a:xfrm>
            <a:off x="711200" y="4775200"/>
            <a:ext cx="4876800" cy="0"/>
          </a:xfrm>
          <a:prstGeom prst="line">
            <a:avLst/>
          </a:prstGeom>
          <a:ln>
            <a:solidFill>
              <a:schemeClr val="accent2">
                <a:lumMod val="40000"/>
                <a:lumOff val="60000"/>
              </a:schemeClr>
            </a:solidFill>
          </a:ln>
        </p:spPr>
        <p:style>
          <a:lnRef idx="1">
            <a:schemeClr val="accent2"/>
          </a:lnRef>
          <a:fillRef idx="0">
            <a:schemeClr val="accent2"/>
          </a:fillRef>
          <a:effectRef idx="0">
            <a:schemeClr val="accent2"/>
          </a:effectRef>
          <a:fontRef idx="minor">
            <a:schemeClr val="tx1"/>
          </a:fontRef>
        </p:style>
      </p:cxnSp>
      <p:cxnSp>
        <p:nvCxnSpPr>
          <p:cNvPr id="37" name="Straight Connector 36"/>
          <p:cNvCxnSpPr/>
          <p:nvPr/>
        </p:nvCxnSpPr>
        <p:spPr>
          <a:xfrm>
            <a:off x="6705600" y="4470400"/>
            <a:ext cx="4876800" cy="0"/>
          </a:xfrm>
          <a:prstGeom prst="line">
            <a:avLst/>
          </a:prstGeom>
          <a:ln w="28575">
            <a:solidFill>
              <a:schemeClr val="accent2">
                <a:lumMod val="40000"/>
                <a:lumOff val="60000"/>
              </a:schemeClr>
            </a:solidFill>
          </a:ln>
        </p:spPr>
        <p:style>
          <a:lnRef idx="1">
            <a:schemeClr val="accent2"/>
          </a:lnRef>
          <a:fillRef idx="0">
            <a:schemeClr val="accent2"/>
          </a:fillRef>
          <a:effectRef idx="0">
            <a:schemeClr val="accent2"/>
          </a:effectRef>
          <a:fontRef idx="minor">
            <a:schemeClr val="tx1"/>
          </a:fontRef>
        </p:style>
      </p:cxnSp>
      <p:cxnSp>
        <p:nvCxnSpPr>
          <p:cNvPr id="38" name="Straight Connector 37"/>
          <p:cNvCxnSpPr/>
          <p:nvPr/>
        </p:nvCxnSpPr>
        <p:spPr>
          <a:xfrm>
            <a:off x="669585" y="6096000"/>
            <a:ext cx="4876800" cy="0"/>
          </a:xfrm>
          <a:prstGeom prst="line">
            <a:avLst/>
          </a:prstGeom>
          <a:ln>
            <a:solidFill>
              <a:schemeClr val="accent2">
                <a:lumMod val="40000"/>
                <a:lumOff val="60000"/>
              </a:schemeClr>
            </a:solidFill>
          </a:ln>
        </p:spPr>
        <p:style>
          <a:lnRef idx="1">
            <a:schemeClr val="accent2"/>
          </a:lnRef>
          <a:fillRef idx="0">
            <a:schemeClr val="accent2"/>
          </a:fillRef>
          <a:effectRef idx="0">
            <a:schemeClr val="accent2"/>
          </a:effectRef>
          <a:fontRef idx="minor">
            <a:schemeClr val="tx1"/>
          </a:fontRef>
        </p:style>
      </p:cxnSp>
      <p:cxnSp>
        <p:nvCxnSpPr>
          <p:cNvPr id="40" name="Straight Connector 39"/>
          <p:cNvCxnSpPr/>
          <p:nvPr/>
        </p:nvCxnSpPr>
        <p:spPr>
          <a:xfrm>
            <a:off x="709660" y="7416800"/>
            <a:ext cx="4876800" cy="0"/>
          </a:xfrm>
          <a:prstGeom prst="line">
            <a:avLst/>
          </a:prstGeom>
          <a:ln>
            <a:solidFill>
              <a:schemeClr val="accent2">
                <a:lumMod val="40000"/>
                <a:lumOff val="60000"/>
              </a:schemeClr>
            </a:solidFill>
          </a:ln>
        </p:spPr>
        <p:style>
          <a:lnRef idx="1">
            <a:schemeClr val="accent2"/>
          </a:lnRef>
          <a:fillRef idx="0">
            <a:schemeClr val="accent2"/>
          </a:fillRef>
          <a:effectRef idx="0">
            <a:schemeClr val="accent2"/>
          </a:effectRef>
          <a:fontRef idx="minor">
            <a:schemeClr val="tx1"/>
          </a:fontRef>
        </p:style>
      </p:cxnSp>
      <p:sp>
        <p:nvSpPr>
          <p:cNvPr id="7" name="TextBox 6"/>
          <p:cNvSpPr txBox="1"/>
          <p:nvPr/>
        </p:nvSpPr>
        <p:spPr>
          <a:xfrm>
            <a:off x="6604001" y="3860801"/>
            <a:ext cx="2139180" cy="338554"/>
          </a:xfrm>
          <a:prstGeom prst="rect">
            <a:avLst/>
          </a:prstGeom>
          <a:noFill/>
        </p:spPr>
        <p:txBody>
          <a:bodyPr wrap="square" rtlCol="0">
            <a:spAutoFit/>
          </a:bodyPr>
          <a:lstStyle/>
          <a:p>
            <a:r>
              <a:rPr lang="en-GB" sz="1600" b="1" dirty="0">
                <a:latin typeface="Open Sans" panose="020B0606030504020204" pitchFamily="34" charset="0"/>
                <a:ea typeface="Open Sans" panose="020B0606030504020204" pitchFamily="34" charset="0"/>
                <a:cs typeface="Open Sans" panose="020B0606030504020204" pitchFamily="34" charset="0"/>
              </a:rPr>
              <a:t>UNMOTIVATED</a:t>
            </a:r>
            <a:endParaRPr lang="en-US" sz="1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4" name="TextBox 23"/>
          <p:cNvSpPr txBox="1"/>
          <p:nvPr/>
        </p:nvSpPr>
        <p:spPr>
          <a:xfrm>
            <a:off x="9544821" y="3860800"/>
            <a:ext cx="2139180" cy="338554"/>
          </a:xfrm>
          <a:prstGeom prst="rect">
            <a:avLst/>
          </a:prstGeom>
          <a:noFill/>
        </p:spPr>
        <p:txBody>
          <a:bodyPr wrap="square" rtlCol="0">
            <a:spAutoFit/>
          </a:bodyPr>
          <a:lstStyle/>
          <a:p>
            <a:pPr algn="r"/>
            <a:r>
              <a:rPr lang="en-GB" sz="1600" b="1" dirty="0">
                <a:latin typeface="Open Sans" panose="020B0606030504020204" pitchFamily="34" charset="0"/>
                <a:ea typeface="Open Sans" panose="020B0606030504020204" pitchFamily="34" charset="0"/>
                <a:cs typeface="Open Sans" panose="020B0606030504020204" pitchFamily="34" charset="0"/>
              </a:rPr>
              <a:t>MOTIVATED</a:t>
            </a:r>
            <a:endParaRPr lang="en-US" sz="1600" b="1"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29" name="Straight Connector 28"/>
          <p:cNvCxnSpPr/>
          <p:nvPr/>
        </p:nvCxnSpPr>
        <p:spPr>
          <a:xfrm>
            <a:off x="6711180" y="5283200"/>
            <a:ext cx="4876800" cy="0"/>
          </a:xfrm>
          <a:prstGeom prst="line">
            <a:avLst/>
          </a:prstGeom>
          <a:ln w="28575">
            <a:solidFill>
              <a:schemeClr val="accent2">
                <a:lumMod val="40000"/>
                <a:lumOff val="60000"/>
              </a:schemeClr>
            </a:solidFill>
          </a:ln>
        </p:spPr>
        <p:style>
          <a:lnRef idx="1">
            <a:schemeClr val="accent2"/>
          </a:lnRef>
          <a:fillRef idx="0">
            <a:schemeClr val="accent2"/>
          </a:fillRef>
          <a:effectRef idx="0">
            <a:schemeClr val="accent2"/>
          </a:effectRef>
          <a:fontRef idx="minor">
            <a:schemeClr val="tx1"/>
          </a:fontRef>
        </p:style>
      </p:cxnSp>
      <p:sp>
        <p:nvSpPr>
          <p:cNvPr id="31" name="TextBox 30"/>
          <p:cNvSpPr txBox="1"/>
          <p:nvPr/>
        </p:nvSpPr>
        <p:spPr>
          <a:xfrm>
            <a:off x="6604001" y="4673600"/>
            <a:ext cx="2139180" cy="338554"/>
          </a:xfrm>
          <a:prstGeom prst="rect">
            <a:avLst/>
          </a:prstGeom>
          <a:noFill/>
        </p:spPr>
        <p:txBody>
          <a:bodyPr wrap="square" rtlCol="0">
            <a:spAutoFit/>
          </a:bodyPr>
          <a:lstStyle/>
          <a:p>
            <a:r>
              <a:rPr lang="en-GB" sz="1600" b="1" dirty="0">
                <a:latin typeface="Open Sans" panose="020B0606030504020204" pitchFamily="34" charset="0"/>
                <a:ea typeface="Open Sans" panose="020B0606030504020204" pitchFamily="34" charset="0"/>
                <a:cs typeface="Open Sans" panose="020B0606030504020204" pitchFamily="34" charset="0"/>
              </a:rPr>
              <a:t>INACTIVE</a:t>
            </a:r>
            <a:endParaRPr lang="en-US" sz="1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3" name="TextBox 32"/>
          <p:cNvSpPr txBox="1"/>
          <p:nvPr/>
        </p:nvSpPr>
        <p:spPr>
          <a:xfrm>
            <a:off x="9544821" y="4673600"/>
            <a:ext cx="2139180" cy="338554"/>
          </a:xfrm>
          <a:prstGeom prst="rect">
            <a:avLst/>
          </a:prstGeom>
          <a:noFill/>
        </p:spPr>
        <p:txBody>
          <a:bodyPr wrap="square" rtlCol="0">
            <a:spAutoFit/>
          </a:bodyPr>
          <a:lstStyle/>
          <a:p>
            <a:pPr algn="r"/>
            <a:r>
              <a:rPr lang="en-GB" sz="1600" b="1" dirty="0">
                <a:latin typeface="Open Sans" panose="020B0606030504020204" pitchFamily="34" charset="0"/>
                <a:ea typeface="Open Sans" panose="020B0606030504020204" pitchFamily="34" charset="0"/>
                <a:cs typeface="Open Sans" panose="020B0606030504020204" pitchFamily="34" charset="0"/>
              </a:rPr>
              <a:t>ACTIVE</a:t>
            </a:r>
            <a:endParaRPr lang="en-US" sz="1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9" name="Isosceles Triangle 8"/>
          <p:cNvSpPr/>
          <p:nvPr/>
        </p:nvSpPr>
        <p:spPr>
          <a:xfrm flipV="1">
            <a:off x="3048000" y="3454401"/>
            <a:ext cx="203200" cy="60959"/>
          </a:xfrm>
          <a:prstGeom prst="triangle">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35" name="Straight Connector 34"/>
          <p:cNvCxnSpPr/>
          <p:nvPr/>
        </p:nvCxnSpPr>
        <p:spPr>
          <a:xfrm>
            <a:off x="6711180" y="6096000"/>
            <a:ext cx="4876800" cy="0"/>
          </a:xfrm>
          <a:prstGeom prst="line">
            <a:avLst/>
          </a:prstGeom>
          <a:ln w="28575">
            <a:solidFill>
              <a:schemeClr val="accent2">
                <a:lumMod val="40000"/>
                <a:lumOff val="60000"/>
              </a:schemeClr>
            </a:solidFill>
          </a:ln>
        </p:spPr>
        <p:style>
          <a:lnRef idx="1">
            <a:schemeClr val="accent2"/>
          </a:lnRef>
          <a:fillRef idx="0">
            <a:schemeClr val="accent2"/>
          </a:fillRef>
          <a:effectRef idx="0">
            <a:schemeClr val="accent2"/>
          </a:effectRef>
          <a:fontRef idx="minor">
            <a:schemeClr val="tx1"/>
          </a:fontRef>
        </p:style>
      </p:cxnSp>
      <p:sp>
        <p:nvSpPr>
          <p:cNvPr id="36" name="TextBox 35"/>
          <p:cNvSpPr txBox="1"/>
          <p:nvPr/>
        </p:nvSpPr>
        <p:spPr>
          <a:xfrm>
            <a:off x="6604001" y="5486400"/>
            <a:ext cx="2139180" cy="338554"/>
          </a:xfrm>
          <a:prstGeom prst="rect">
            <a:avLst/>
          </a:prstGeom>
          <a:noFill/>
        </p:spPr>
        <p:txBody>
          <a:bodyPr wrap="square" rtlCol="0">
            <a:spAutoFit/>
          </a:bodyPr>
          <a:lstStyle/>
          <a:p>
            <a:r>
              <a:rPr lang="en-GB" sz="1600" b="1" dirty="0">
                <a:latin typeface="Open Sans" panose="020B0606030504020204" pitchFamily="34" charset="0"/>
                <a:ea typeface="Open Sans" panose="020B0606030504020204" pitchFamily="34" charset="0"/>
                <a:cs typeface="Open Sans" panose="020B0606030504020204" pitchFamily="34" charset="0"/>
              </a:rPr>
              <a:t>BEGINNER</a:t>
            </a:r>
            <a:endParaRPr lang="en-US" sz="1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42" name="TextBox 41"/>
          <p:cNvSpPr txBox="1"/>
          <p:nvPr/>
        </p:nvSpPr>
        <p:spPr>
          <a:xfrm>
            <a:off x="9544821" y="5486400"/>
            <a:ext cx="2139180" cy="338554"/>
          </a:xfrm>
          <a:prstGeom prst="rect">
            <a:avLst/>
          </a:prstGeom>
          <a:noFill/>
        </p:spPr>
        <p:txBody>
          <a:bodyPr wrap="square" rtlCol="0">
            <a:spAutoFit/>
          </a:bodyPr>
          <a:lstStyle/>
          <a:p>
            <a:pPr algn="r"/>
            <a:r>
              <a:rPr lang="en-GB" sz="1600" b="1" dirty="0">
                <a:latin typeface="Open Sans" panose="020B0606030504020204" pitchFamily="34" charset="0"/>
                <a:ea typeface="Open Sans" panose="020B0606030504020204" pitchFamily="34" charset="0"/>
                <a:cs typeface="Open Sans" panose="020B0606030504020204" pitchFamily="34" charset="0"/>
              </a:rPr>
              <a:t>ADVANCED</a:t>
            </a:r>
            <a:endParaRPr lang="en-US" sz="1600" b="1"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43" name="Straight Connector 42"/>
          <p:cNvCxnSpPr/>
          <p:nvPr/>
        </p:nvCxnSpPr>
        <p:spPr>
          <a:xfrm>
            <a:off x="6711180" y="6908800"/>
            <a:ext cx="4876800" cy="0"/>
          </a:xfrm>
          <a:prstGeom prst="line">
            <a:avLst/>
          </a:prstGeom>
          <a:ln w="28575">
            <a:solidFill>
              <a:schemeClr val="accent2">
                <a:lumMod val="40000"/>
                <a:lumOff val="60000"/>
              </a:schemeClr>
            </a:solidFill>
          </a:ln>
        </p:spPr>
        <p:style>
          <a:lnRef idx="1">
            <a:schemeClr val="accent2"/>
          </a:lnRef>
          <a:fillRef idx="0">
            <a:schemeClr val="accent2"/>
          </a:fillRef>
          <a:effectRef idx="0">
            <a:schemeClr val="accent2"/>
          </a:effectRef>
          <a:fontRef idx="minor">
            <a:schemeClr val="tx1"/>
          </a:fontRef>
        </p:style>
      </p:cxnSp>
      <p:sp>
        <p:nvSpPr>
          <p:cNvPr id="44" name="TextBox 43"/>
          <p:cNvSpPr txBox="1"/>
          <p:nvPr/>
        </p:nvSpPr>
        <p:spPr>
          <a:xfrm>
            <a:off x="6604001" y="6299200"/>
            <a:ext cx="2139180" cy="338554"/>
          </a:xfrm>
          <a:prstGeom prst="rect">
            <a:avLst/>
          </a:prstGeom>
          <a:noFill/>
        </p:spPr>
        <p:txBody>
          <a:bodyPr wrap="square" rtlCol="0">
            <a:spAutoFit/>
          </a:bodyPr>
          <a:lstStyle/>
          <a:p>
            <a:r>
              <a:rPr lang="en-GB" sz="1600" b="1" dirty="0">
                <a:latin typeface="Open Sans" panose="020B0606030504020204" pitchFamily="34" charset="0"/>
                <a:ea typeface="Open Sans" panose="020B0606030504020204" pitchFamily="34" charset="0"/>
                <a:cs typeface="Open Sans" panose="020B0606030504020204" pitchFamily="34" charset="0"/>
              </a:rPr>
              <a:t>SOLO</a:t>
            </a:r>
            <a:endParaRPr lang="en-US" sz="1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45" name="TextBox 44"/>
          <p:cNvSpPr txBox="1"/>
          <p:nvPr/>
        </p:nvSpPr>
        <p:spPr>
          <a:xfrm>
            <a:off x="9544821" y="6299200"/>
            <a:ext cx="2139180" cy="338554"/>
          </a:xfrm>
          <a:prstGeom prst="rect">
            <a:avLst/>
          </a:prstGeom>
          <a:noFill/>
        </p:spPr>
        <p:txBody>
          <a:bodyPr wrap="square" rtlCol="0">
            <a:spAutoFit/>
          </a:bodyPr>
          <a:lstStyle/>
          <a:p>
            <a:pPr algn="r"/>
            <a:r>
              <a:rPr lang="en-GB" sz="1600" b="1" dirty="0">
                <a:latin typeface="Open Sans" panose="020B0606030504020204" pitchFamily="34" charset="0"/>
                <a:ea typeface="Open Sans" panose="020B0606030504020204" pitchFamily="34" charset="0"/>
                <a:cs typeface="Open Sans" panose="020B0606030504020204" pitchFamily="34" charset="0"/>
              </a:rPr>
              <a:t>GROUPS</a:t>
            </a:r>
            <a:endParaRPr lang="en-US" sz="1600" b="1"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46" name="Straight Connector 45"/>
          <p:cNvCxnSpPr/>
          <p:nvPr/>
        </p:nvCxnSpPr>
        <p:spPr>
          <a:xfrm>
            <a:off x="6711180" y="7721600"/>
            <a:ext cx="4876800" cy="0"/>
          </a:xfrm>
          <a:prstGeom prst="line">
            <a:avLst/>
          </a:prstGeom>
          <a:ln w="28575">
            <a:solidFill>
              <a:schemeClr val="accent2">
                <a:lumMod val="40000"/>
                <a:lumOff val="60000"/>
              </a:schemeClr>
            </a:solidFill>
          </a:ln>
        </p:spPr>
        <p:style>
          <a:lnRef idx="1">
            <a:schemeClr val="accent2"/>
          </a:lnRef>
          <a:fillRef idx="0">
            <a:schemeClr val="accent2"/>
          </a:fillRef>
          <a:effectRef idx="0">
            <a:schemeClr val="accent2"/>
          </a:effectRef>
          <a:fontRef idx="minor">
            <a:schemeClr val="tx1"/>
          </a:fontRef>
        </p:style>
      </p:cxnSp>
      <p:sp>
        <p:nvSpPr>
          <p:cNvPr id="47" name="TextBox 46"/>
          <p:cNvSpPr txBox="1"/>
          <p:nvPr/>
        </p:nvSpPr>
        <p:spPr>
          <a:xfrm>
            <a:off x="6604001" y="7112000"/>
            <a:ext cx="2139180" cy="338554"/>
          </a:xfrm>
          <a:prstGeom prst="rect">
            <a:avLst/>
          </a:prstGeom>
          <a:noFill/>
        </p:spPr>
        <p:txBody>
          <a:bodyPr wrap="square" rtlCol="0">
            <a:spAutoFit/>
          </a:bodyPr>
          <a:lstStyle/>
          <a:p>
            <a:r>
              <a:rPr lang="en-GB" sz="1600" b="1" dirty="0">
                <a:latin typeface="Open Sans" panose="020B0606030504020204" pitchFamily="34" charset="0"/>
                <a:ea typeface="Open Sans" panose="020B0606030504020204" pitchFamily="34" charset="0"/>
                <a:cs typeface="Open Sans" panose="020B0606030504020204" pitchFamily="34" charset="0"/>
              </a:rPr>
              <a:t>HARD WORK</a:t>
            </a:r>
            <a:endParaRPr lang="en-US" sz="1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48" name="TextBox 47"/>
          <p:cNvSpPr txBox="1"/>
          <p:nvPr/>
        </p:nvSpPr>
        <p:spPr>
          <a:xfrm>
            <a:off x="9544821" y="7112000"/>
            <a:ext cx="2139180" cy="338554"/>
          </a:xfrm>
          <a:prstGeom prst="rect">
            <a:avLst/>
          </a:prstGeom>
          <a:noFill/>
        </p:spPr>
        <p:txBody>
          <a:bodyPr wrap="square" rtlCol="0">
            <a:spAutoFit/>
          </a:bodyPr>
          <a:lstStyle/>
          <a:p>
            <a:pPr algn="r"/>
            <a:r>
              <a:rPr lang="en-GB" sz="1600" b="1" dirty="0">
                <a:latin typeface="Open Sans" panose="020B0606030504020204" pitchFamily="34" charset="0"/>
                <a:ea typeface="Open Sans" panose="020B0606030504020204" pitchFamily="34" charset="0"/>
                <a:cs typeface="Open Sans" panose="020B0606030504020204" pitchFamily="34" charset="0"/>
              </a:rPr>
              <a:t>FUN</a:t>
            </a:r>
            <a:endParaRPr lang="en-US" sz="1600" b="1"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49" name="Straight Connector 48"/>
          <p:cNvCxnSpPr/>
          <p:nvPr/>
        </p:nvCxnSpPr>
        <p:spPr>
          <a:xfrm>
            <a:off x="6711180" y="8534400"/>
            <a:ext cx="4876800" cy="0"/>
          </a:xfrm>
          <a:prstGeom prst="line">
            <a:avLst/>
          </a:prstGeom>
          <a:ln w="28575">
            <a:solidFill>
              <a:schemeClr val="accent2">
                <a:lumMod val="40000"/>
                <a:lumOff val="60000"/>
              </a:schemeClr>
            </a:solidFill>
          </a:ln>
        </p:spPr>
        <p:style>
          <a:lnRef idx="1">
            <a:schemeClr val="accent2"/>
          </a:lnRef>
          <a:fillRef idx="0">
            <a:schemeClr val="accent2"/>
          </a:fillRef>
          <a:effectRef idx="0">
            <a:schemeClr val="accent2"/>
          </a:effectRef>
          <a:fontRef idx="minor">
            <a:schemeClr val="tx1"/>
          </a:fontRef>
        </p:style>
      </p:cxnSp>
      <p:sp>
        <p:nvSpPr>
          <p:cNvPr id="50" name="TextBox 49"/>
          <p:cNvSpPr txBox="1"/>
          <p:nvPr/>
        </p:nvSpPr>
        <p:spPr>
          <a:xfrm>
            <a:off x="6604001" y="7924801"/>
            <a:ext cx="2139180" cy="338554"/>
          </a:xfrm>
          <a:prstGeom prst="rect">
            <a:avLst/>
          </a:prstGeom>
          <a:noFill/>
        </p:spPr>
        <p:txBody>
          <a:bodyPr wrap="square" rtlCol="0">
            <a:spAutoFit/>
          </a:bodyPr>
          <a:lstStyle/>
          <a:p>
            <a:r>
              <a:rPr lang="en-GB" sz="1600" b="1" dirty="0">
                <a:latin typeface="Open Sans" panose="020B0606030504020204" pitchFamily="34" charset="0"/>
                <a:ea typeface="Open Sans" panose="020B0606030504020204" pitchFamily="34" charset="0"/>
                <a:cs typeface="Open Sans" panose="020B0606030504020204" pitchFamily="34" charset="0"/>
              </a:rPr>
              <a:t>SPONTANEOUS</a:t>
            </a:r>
            <a:endParaRPr lang="en-US" sz="1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51" name="TextBox 50"/>
          <p:cNvSpPr txBox="1"/>
          <p:nvPr/>
        </p:nvSpPr>
        <p:spPr>
          <a:xfrm>
            <a:off x="9544821" y="7924800"/>
            <a:ext cx="2139180" cy="338554"/>
          </a:xfrm>
          <a:prstGeom prst="rect">
            <a:avLst/>
          </a:prstGeom>
          <a:noFill/>
        </p:spPr>
        <p:txBody>
          <a:bodyPr wrap="square" rtlCol="0">
            <a:spAutoFit/>
          </a:bodyPr>
          <a:lstStyle/>
          <a:p>
            <a:pPr algn="r"/>
            <a:r>
              <a:rPr lang="en-GB" sz="1600" b="1" dirty="0">
                <a:latin typeface="Open Sans" panose="020B0606030504020204" pitchFamily="34" charset="0"/>
                <a:ea typeface="Open Sans" panose="020B0606030504020204" pitchFamily="34" charset="0"/>
                <a:cs typeface="Open Sans" panose="020B0606030504020204" pitchFamily="34" charset="0"/>
              </a:rPr>
              <a:t>PLANNED</a:t>
            </a:r>
            <a:endParaRPr lang="en-US" sz="1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52" name="Isosceles Triangle 51"/>
          <p:cNvSpPr/>
          <p:nvPr/>
        </p:nvSpPr>
        <p:spPr>
          <a:xfrm flipV="1">
            <a:off x="8940800" y="3454401"/>
            <a:ext cx="203200" cy="60959"/>
          </a:xfrm>
          <a:prstGeom prst="triangle">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2194150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FAB1DC-C74E-4883-9A90-0B8C8DE1E8DA}"/>
              </a:ext>
            </a:extLst>
          </p:cNvPr>
          <p:cNvSpPr/>
          <p:nvPr/>
        </p:nvSpPr>
        <p:spPr>
          <a:xfrm>
            <a:off x="333020" y="242931"/>
            <a:ext cx="11053378" cy="769441"/>
          </a:xfrm>
          <a:prstGeom prst="rect">
            <a:avLst/>
          </a:prstGeom>
        </p:spPr>
        <p:txBody>
          <a:bodyPr wrap="square">
            <a:spAutoFit/>
          </a:bodyPr>
          <a:lstStyle/>
          <a:p>
            <a:r>
              <a:rPr lang="en-US" altLang="en-US" sz="4400" b="1" dirty="0">
                <a:latin typeface="Open Sans" panose="020B0606030504020204" pitchFamily="34" charset="0"/>
                <a:ea typeface="Open Sans" panose="020B0606030504020204" pitchFamily="34" charset="0"/>
                <a:cs typeface="Open Sans" panose="020B0606030504020204" pitchFamily="34" charset="0"/>
              </a:rPr>
              <a:t>Identity based habits (James Clear)</a:t>
            </a:r>
          </a:p>
        </p:txBody>
      </p:sp>
      <p:cxnSp>
        <p:nvCxnSpPr>
          <p:cNvPr id="3" name="AutoShape 2">
            <a:extLst>
              <a:ext uri="{FF2B5EF4-FFF2-40B4-BE49-F238E27FC236}">
                <a16:creationId xmlns:a16="http://schemas.microsoft.com/office/drawing/2014/main" id="{0EF94C95-9486-4FCF-B95E-A8B83241D8F4}"/>
              </a:ext>
            </a:extLst>
          </p:cNvPr>
          <p:cNvCxnSpPr>
            <a:cxnSpLocks noChangeShapeType="1"/>
          </p:cNvCxnSpPr>
          <p:nvPr/>
        </p:nvCxnSpPr>
        <p:spPr bwMode="auto">
          <a:xfrm>
            <a:off x="464742" y="1051912"/>
            <a:ext cx="11219258" cy="0"/>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4" name="Rectangle 3">
            <a:extLst>
              <a:ext uri="{FF2B5EF4-FFF2-40B4-BE49-F238E27FC236}">
                <a16:creationId xmlns:a16="http://schemas.microsoft.com/office/drawing/2014/main" id="{A6DF078A-08C1-41A2-90DA-859657A32E20}"/>
              </a:ext>
            </a:extLst>
          </p:cNvPr>
          <p:cNvSpPr/>
          <p:nvPr/>
        </p:nvSpPr>
        <p:spPr>
          <a:xfrm>
            <a:off x="464742" y="1320597"/>
            <a:ext cx="11219258" cy="6986528"/>
          </a:xfrm>
          <a:prstGeom prst="rect">
            <a:avLst/>
          </a:prstGeom>
        </p:spPr>
        <p:txBody>
          <a:bodyPr wrap="square">
            <a:spAutoFit/>
          </a:bodyPr>
          <a:lstStyle/>
          <a:p>
            <a:r>
              <a:rPr lang="en-GB" sz="3200" dirty="0">
                <a:latin typeface="Open Sans" panose="020B0606030504020204" pitchFamily="34" charset="0"/>
                <a:ea typeface="Open Sans" panose="020B0606030504020204" pitchFamily="34" charset="0"/>
                <a:cs typeface="Open Sans" panose="020B0606030504020204" pitchFamily="34" charset="0"/>
              </a:rPr>
              <a:t>Identity is a powerful motivator.</a:t>
            </a:r>
          </a:p>
          <a:p>
            <a:endParaRPr lang="en-GB" sz="3200" dirty="0">
              <a:latin typeface="Open Sans" panose="020B0606030504020204" pitchFamily="34" charset="0"/>
              <a:ea typeface="Open Sans" panose="020B0606030504020204" pitchFamily="34" charset="0"/>
              <a:cs typeface="Open Sans" panose="020B0606030504020204" pitchFamily="34" charset="0"/>
            </a:endParaRPr>
          </a:p>
          <a:p>
            <a:r>
              <a:rPr lang="en-GB" sz="3200" dirty="0">
                <a:latin typeface="Open Sans" panose="020B0606030504020204" pitchFamily="34" charset="0"/>
                <a:ea typeface="Open Sans" panose="020B0606030504020204" pitchFamily="34" charset="0"/>
                <a:cs typeface="Open Sans" panose="020B0606030504020204" pitchFamily="34" charset="0"/>
              </a:rPr>
              <a:t>Your current behaviours are simply a reflection of your</a:t>
            </a:r>
          </a:p>
          <a:p>
            <a:r>
              <a:rPr lang="en-GB" sz="3200" dirty="0">
                <a:latin typeface="Open Sans" panose="020B0606030504020204" pitchFamily="34" charset="0"/>
                <a:ea typeface="Open Sans" panose="020B0606030504020204" pitchFamily="34" charset="0"/>
                <a:cs typeface="Open Sans" panose="020B0606030504020204" pitchFamily="34" charset="0"/>
              </a:rPr>
              <a:t>current </a:t>
            </a:r>
            <a:r>
              <a:rPr lang="en-GB" sz="3200" b="1" dirty="0">
                <a:latin typeface="Open Sans" panose="020B0606030504020204" pitchFamily="34" charset="0"/>
                <a:ea typeface="Open Sans" panose="020B0606030504020204" pitchFamily="34" charset="0"/>
                <a:cs typeface="Open Sans" panose="020B0606030504020204" pitchFamily="34" charset="0"/>
              </a:rPr>
              <a:t>identity</a:t>
            </a:r>
            <a:r>
              <a:rPr lang="en-GB" sz="3200" dirty="0">
                <a:latin typeface="Open Sans" panose="020B0606030504020204" pitchFamily="34" charset="0"/>
                <a:ea typeface="Open Sans" panose="020B0606030504020204" pitchFamily="34" charset="0"/>
                <a:cs typeface="Open Sans" panose="020B0606030504020204" pitchFamily="34" charset="0"/>
              </a:rPr>
              <a:t>.  To change your behaviour, you need to start believing new things about yourself and incorporate it into your sense of self.  </a:t>
            </a:r>
          </a:p>
          <a:p>
            <a:endParaRPr lang="en-GB" sz="3200" dirty="0">
              <a:latin typeface="Open Sans" panose="020B0606030504020204" pitchFamily="34" charset="0"/>
              <a:ea typeface="Open Sans" panose="020B0606030504020204" pitchFamily="34" charset="0"/>
              <a:cs typeface="Open Sans" panose="020B0606030504020204" pitchFamily="34" charset="0"/>
            </a:endParaRPr>
          </a:p>
          <a:p>
            <a:r>
              <a:rPr lang="en-GB" sz="3200" dirty="0">
                <a:latin typeface="Open Sans" panose="020B0606030504020204" pitchFamily="34" charset="0"/>
                <a:ea typeface="Open Sans" panose="020B0606030504020204" pitchFamily="34" charset="0"/>
                <a:cs typeface="Open Sans" panose="020B0606030504020204" pitchFamily="34" charset="0"/>
              </a:rPr>
              <a:t>Changing your beliefs involves two steps.</a:t>
            </a:r>
          </a:p>
          <a:p>
            <a:endParaRPr lang="en-US" sz="3200" dirty="0">
              <a:latin typeface="Open Sans" panose="020B0606030504020204" pitchFamily="34" charset="0"/>
              <a:ea typeface="Open Sans" panose="020B0606030504020204" pitchFamily="34" charset="0"/>
              <a:cs typeface="Open Sans" panose="020B0606030504020204" pitchFamily="34" charset="0"/>
            </a:endParaRPr>
          </a:p>
          <a:p>
            <a:pPr marL="971550" lvl="1" indent="-514350">
              <a:buFont typeface="+mj-lt"/>
              <a:buAutoNum type="arabicPeriod"/>
            </a:pPr>
            <a:r>
              <a:rPr lang="en-GB" sz="3200" dirty="0">
                <a:latin typeface="Open Sans" panose="020B0606030504020204" pitchFamily="34" charset="0"/>
                <a:ea typeface="Open Sans" panose="020B0606030504020204" pitchFamily="34" charset="0"/>
                <a:cs typeface="Open Sans" panose="020B0606030504020204" pitchFamily="34" charset="0"/>
              </a:rPr>
              <a:t>Decide the type of person you want to be.</a:t>
            </a:r>
            <a:endParaRPr lang="en-US" sz="3200" dirty="0">
              <a:latin typeface="Open Sans" panose="020B0606030504020204" pitchFamily="34" charset="0"/>
              <a:ea typeface="Open Sans" panose="020B0606030504020204" pitchFamily="34" charset="0"/>
              <a:cs typeface="Open Sans" panose="020B0606030504020204" pitchFamily="34" charset="0"/>
            </a:endParaRPr>
          </a:p>
          <a:p>
            <a:pPr marL="971550" lvl="1" indent="-514350">
              <a:buFont typeface="+mj-lt"/>
              <a:buAutoNum type="arabicPeriod"/>
            </a:pPr>
            <a:r>
              <a:rPr lang="en-GB" sz="3200" dirty="0">
                <a:latin typeface="Open Sans" panose="020B0606030504020204" pitchFamily="34" charset="0"/>
                <a:ea typeface="Open Sans" panose="020B0606030504020204" pitchFamily="34" charset="0"/>
                <a:cs typeface="Open Sans" panose="020B0606030504020204" pitchFamily="34" charset="0"/>
              </a:rPr>
              <a:t>Prove it to yourself with small wins.</a:t>
            </a:r>
            <a:endParaRPr lang="en-US" sz="3200" dirty="0">
              <a:latin typeface="Open Sans" panose="020B0606030504020204" pitchFamily="34" charset="0"/>
              <a:ea typeface="Open Sans" panose="020B0606030504020204" pitchFamily="34" charset="0"/>
              <a:cs typeface="Open Sans" panose="020B0606030504020204" pitchFamily="34" charset="0"/>
            </a:endParaRPr>
          </a:p>
          <a:p>
            <a:endParaRPr lang="en-GB" sz="3200" dirty="0">
              <a:latin typeface="Open Sans" panose="020B0606030504020204" pitchFamily="34" charset="0"/>
              <a:ea typeface="Open Sans" panose="020B0606030504020204" pitchFamily="34" charset="0"/>
              <a:cs typeface="Open Sans" panose="020B0606030504020204" pitchFamily="34" charset="0"/>
            </a:endParaRPr>
          </a:p>
          <a:p>
            <a:r>
              <a:rPr lang="en-GB" sz="3200" dirty="0">
                <a:latin typeface="Open Sans" panose="020B0606030504020204" pitchFamily="34" charset="0"/>
                <a:ea typeface="Open Sans" panose="020B0606030504020204" pitchFamily="34" charset="0"/>
                <a:cs typeface="Open Sans" panose="020B0606030504020204" pitchFamily="34" charset="0"/>
              </a:rPr>
              <a:t>For example, if you want to be a runner, start calling yourself a runner.  </a:t>
            </a:r>
          </a:p>
        </p:txBody>
      </p:sp>
    </p:spTree>
    <p:extLst>
      <p:ext uri="{BB962C8B-B14F-4D97-AF65-F5344CB8AC3E}">
        <p14:creationId xmlns:p14="http://schemas.microsoft.com/office/powerpoint/2010/main" val="1204519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D6C2D16-623B-4582-B256-6B846543520A}"/>
              </a:ext>
            </a:extLst>
          </p:cNvPr>
          <p:cNvSpPr/>
          <p:nvPr/>
        </p:nvSpPr>
        <p:spPr>
          <a:xfrm>
            <a:off x="333020" y="242931"/>
            <a:ext cx="11053378" cy="769441"/>
          </a:xfrm>
          <a:prstGeom prst="rect">
            <a:avLst/>
          </a:prstGeom>
        </p:spPr>
        <p:txBody>
          <a:bodyPr wrap="square">
            <a:spAutoFit/>
          </a:bodyPr>
          <a:lstStyle/>
          <a:p>
            <a:r>
              <a:rPr lang="en-US" altLang="en-US" sz="4400" b="1" dirty="0">
                <a:latin typeface="Open Sans" panose="020B0606030504020204" pitchFamily="34" charset="0"/>
                <a:ea typeface="Open Sans" panose="020B0606030504020204" pitchFamily="34" charset="0"/>
                <a:cs typeface="Open Sans" panose="020B0606030504020204" pitchFamily="34" charset="0"/>
              </a:rPr>
              <a:t>Activity: Look to Future</a:t>
            </a:r>
          </a:p>
        </p:txBody>
      </p:sp>
      <p:cxnSp>
        <p:nvCxnSpPr>
          <p:cNvPr id="5" name="AutoShape 2">
            <a:extLst>
              <a:ext uri="{FF2B5EF4-FFF2-40B4-BE49-F238E27FC236}">
                <a16:creationId xmlns:a16="http://schemas.microsoft.com/office/drawing/2014/main" id="{D6EFEBC4-6306-4B6B-B104-970AB3595EC4}"/>
              </a:ext>
            </a:extLst>
          </p:cNvPr>
          <p:cNvCxnSpPr>
            <a:cxnSpLocks noChangeShapeType="1"/>
          </p:cNvCxnSpPr>
          <p:nvPr/>
        </p:nvCxnSpPr>
        <p:spPr bwMode="auto">
          <a:xfrm>
            <a:off x="464742" y="1051912"/>
            <a:ext cx="11219258" cy="0"/>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6" name="TextBox 5">
            <a:extLst>
              <a:ext uri="{FF2B5EF4-FFF2-40B4-BE49-F238E27FC236}">
                <a16:creationId xmlns:a16="http://schemas.microsoft.com/office/drawing/2014/main" id="{89A5408A-FA34-411F-8A72-FEAC7DC1ABAB}"/>
              </a:ext>
            </a:extLst>
          </p:cNvPr>
          <p:cNvSpPr txBox="1"/>
          <p:nvPr/>
        </p:nvSpPr>
        <p:spPr>
          <a:xfrm>
            <a:off x="464742" y="1397374"/>
            <a:ext cx="11219258" cy="1815882"/>
          </a:xfrm>
          <a:prstGeom prst="rect">
            <a:avLst/>
          </a:prstGeom>
          <a:noFill/>
        </p:spPr>
        <p:txBody>
          <a:bodyPr wrap="square" rtlCol="0">
            <a:spAutoFit/>
          </a:bodyPr>
          <a:lstStyle/>
          <a:p>
            <a:r>
              <a:rPr lang="en-GB" sz="2800" dirty="0">
                <a:latin typeface="Open Sans" panose="020B0606030504020204" pitchFamily="34" charset="0"/>
                <a:ea typeface="Open Sans" panose="020B0606030504020204" pitchFamily="34" charset="0"/>
                <a:cs typeface="Open Sans" panose="020B0606030504020204" pitchFamily="34" charset="0"/>
              </a:rPr>
              <a:t>Imagine you have become more active, how would you feel?  What would you be doing differently than you aren’t doing now?  What would you be doing less off?  What would you say to yourself? What would others notice about you that is different?  </a:t>
            </a:r>
          </a:p>
        </p:txBody>
      </p:sp>
      <p:sp>
        <p:nvSpPr>
          <p:cNvPr id="7" name="Rectangle 6">
            <a:extLst>
              <a:ext uri="{FF2B5EF4-FFF2-40B4-BE49-F238E27FC236}">
                <a16:creationId xmlns:a16="http://schemas.microsoft.com/office/drawing/2014/main" id="{7E89A2B2-8FF8-4EEC-B81C-B8CDCB9F1E9D}"/>
              </a:ext>
            </a:extLst>
          </p:cNvPr>
          <p:cNvSpPr/>
          <p:nvPr/>
        </p:nvSpPr>
        <p:spPr>
          <a:xfrm>
            <a:off x="464742" y="3526971"/>
            <a:ext cx="11219257" cy="53740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66559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34171-3A81-4F71-A880-5C2D83D46CB2}"/>
              </a:ext>
            </a:extLst>
          </p:cNvPr>
          <p:cNvSpPr/>
          <p:nvPr/>
        </p:nvSpPr>
        <p:spPr>
          <a:xfrm>
            <a:off x="464742" y="1411548"/>
            <a:ext cx="11219258" cy="7648248"/>
          </a:xfrm>
          <a:prstGeom prst="rect">
            <a:avLst/>
          </a:prstGeom>
        </p:spPr>
        <p:txBody>
          <a:bodyPr wrap="square">
            <a:spAutoFit/>
          </a:bodyPr>
          <a:lstStyle/>
          <a:p>
            <a:pPr marL="571500" indent="-571500">
              <a:spcAft>
                <a:spcPts val="1800"/>
              </a:spcAft>
              <a:buFont typeface="Arial" panose="020B0604020202020204" pitchFamily="34" charset="0"/>
              <a:buChar char="•"/>
            </a:pPr>
            <a:r>
              <a:rPr lang="en-GB" sz="3200" dirty="0">
                <a:latin typeface="Open Sans" panose="020B0606030504020204" pitchFamily="34" charset="0"/>
                <a:ea typeface="Open Sans" panose="020B0606030504020204" pitchFamily="34" charset="0"/>
                <a:cs typeface="Open Sans" panose="020B0606030504020204" pitchFamily="34" charset="0"/>
              </a:rPr>
              <a:t>Stay active, at a level that is right for you – listen to your body, start slowly and build gradually.</a:t>
            </a:r>
          </a:p>
          <a:p>
            <a:pPr marL="571500" indent="-571500">
              <a:spcAft>
                <a:spcPts val="1800"/>
              </a:spcAft>
              <a:buFont typeface="Arial" panose="020B0604020202020204" pitchFamily="34" charset="0"/>
              <a:buChar char="•"/>
            </a:pPr>
            <a:r>
              <a:rPr lang="en-GB" sz="3200" dirty="0">
                <a:latin typeface="Open Sans" panose="020B0606030504020204" pitchFamily="34" charset="0"/>
                <a:ea typeface="Open Sans" panose="020B0606030504020204" pitchFamily="34" charset="0"/>
                <a:cs typeface="Open Sans" panose="020B0606030504020204" pitchFamily="34" charset="0"/>
              </a:rPr>
              <a:t>Train the mind.  Tell yourself you are the type of person that is active.  Look for small wins to build the evidence base.</a:t>
            </a:r>
          </a:p>
          <a:p>
            <a:pPr marL="571500" indent="-571500">
              <a:spcAft>
                <a:spcPts val="1800"/>
              </a:spcAft>
              <a:buFont typeface="Arial" panose="020B0604020202020204" pitchFamily="34" charset="0"/>
              <a:buChar char="•"/>
            </a:pPr>
            <a:r>
              <a:rPr lang="en-GB" sz="3200" dirty="0">
                <a:latin typeface="Open Sans" panose="020B0606030504020204" pitchFamily="34" charset="0"/>
                <a:ea typeface="Open Sans" panose="020B0606030504020204" pitchFamily="34" charset="0"/>
                <a:cs typeface="Open Sans" panose="020B0606030504020204" pitchFamily="34" charset="0"/>
              </a:rPr>
              <a:t>Enlist support.  Get an accountability-buddy.</a:t>
            </a:r>
          </a:p>
          <a:p>
            <a:pPr marL="571500" indent="-571500">
              <a:spcAft>
                <a:spcPts val="1800"/>
              </a:spcAft>
              <a:buFont typeface="Arial" panose="020B0604020202020204" pitchFamily="34" charset="0"/>
              <a:buChar char="•"/>
            </a:pPr>
            <a:r>
              <a:rPr lang="en-GB" sz="3200" dirty="0">
                <a:latin typeface="Open Sans" panose="020B0606030504020204" pitchFamily="34" charset="0"/>
                <a:ea typeface="Open Sans" panose="020B0606030504020204" pitchFamily="34" charset="0"/>
                <a:cs typeface="Open Sans" panose="020B0606030504020204" pitchFamily="34" charset="0"/>
              </a:rPr>
              <a:t>Devise a way of self-monitoring your progress to keep you on track i.e. exercise journal, wall planner.</a:t>
            </a:r>
          </a:p>
          <a:p>
            <a:pPr marL="571500" indent="-571500">
              <a:spcAft>
                <a:spcPts val="1800"/>
              </a:spcAft>
              <a:buFont typeface="Arial" panose="020B0604020202020204" pitchFamily="34" charset="0"/>
              <a:buChar char="•"/>
            </a:pPr>
            <a:r>
              <a:rPr lang="en-GB" sz="3200" dirty="0">
                <a:latin typeface="Open Sans" panose="020B0606030504020204" pitchFamily="34" charset="0"/>
                <a:ea typeface="Open Sans" panose="020B0606030504020204" pitchFamily="34" charset="0"/>
                <a:cs typeface="Open Sans" panose="020B0606030504020204" pitchFamily="34" charset="0"/>
              </a:rPr>
              <a:t>Create a vision board.  Put it somewhere you can see it everyday. </a:t>
            </a:r>
          </a:p>
          <a:p>
            <a:pPr marL="571500" indent="-571500">
              <a:spcAft>
                <a:spcPts val="1800"/>
              </a:spcAft>
              <a:buFont typeface="Arial" panose="020B0604020202020204" pitchFamily="34" charset="0"/>
              <a:buChar char="•"/>
            </a:pPr>
            <a:r>
              <a:rPr lang="en-GB" sz="3200" dirty="0">
                <a:latin typeface="Open Sans" panose="020B0606030504020204" pitchFamily="34" charset="0"/>
                <a:ea typeface="Open Sans" panose="020B0606030504020204" pitchFamily="34" charset="0"/>
                <a:cs typeface="Open Sans" panose="020B0606030504020204" pitchFamily="34" charset="0"/>
              </a:rPr>
              <a:t>Reward progress by reinforcing the behaviour.  For example, if I complete a 5km run, then I will buy myself a new running top.</a:t>
            </a:r>
          </a:p>
        </p:txBody>
      </p:sp>
      <p:sp>
        <p:nvSpPr>
          <p:cNvPr id="6" name="Rectangle 5">
            <a:extLst>
              <a:ext uri="{FF2B5EF4-FFF2-40B4-BE49-F238E27FC236}">
                <a16:creationId xmlns:a16="http://schemas.microsoft.com/office/drawing/2014/main" id="{2E99F58E-828F-4E64-84A3-B78E1EB1EA06}"/>
              </a:ext>
            </a:extLst>
          </p:cNvPr>
          <p:cNvSpPr/>
          <p:nvPr/>
        </p:nvSpPr>
        <p:spPr>
          <a:xfrm>
            <a:off x="370342" y="242931"/>
            <a:ext cx="11053378" cy="769441"/>
          </a:xfrm>
          <a:prstGeom prst="rect">
            <a:avLst/>
          </a:prstGeom>
        </p:spPr>
        <p:txBody>
          <a:bodyPr wrap="square">
            <a:spAutoFit/>
          </a:bodyPr>
          <a:lstStyle/>
          <a:p>
            <a:r>
              <a:rPr lang="en-US" altLang="en-US" sz="4400" b="1" dirty="0">
                <a:latin typeface="Open Sans" panose="020B0606030504020204" pitchFamily="34" charset="0"/>
                <a:ea typeface="Open Sans" panose="020B0606030504020204" pitchFamily="34" charset="0"/>
                <a:cs typeface="Open Sans" panose="020B0606030504020204" pitchFamily="34" charset="0"/>
              </a:rPr>
              <a:t>Top Tips</a:t>
            </a:r>
          </a:p>
        </p:txBody>
      </p:sp>
      <p:cxnSp>
        <p:nvCxnSpPr>
          <p:cNvPr id="7" name="AutoShape 2">
            <a:extLst>
              <a:ext uri="{FF2B5EF4-FFF2-40B4-BE49-F238E27FC236}">
                <a16:creationId xmlns:a16="http://schemas.microsoft.com/office/drawing/2014/main" id="{92DA85EA-ADDD-4459-9E10-DE00AB56FA6F}"/>
              </a:ext>
            </a:extLst>
          </p:cNvPr>
          <p:cNvCxnSpPr>
            <a:cxnSpLocks noChangeShapeType="1"/>
          </p:cNvCxnSpPr>
          <p:nvPr/>
        </p:nvCxnSpPr>
        <p:spPr bwMode="auto">
          <a:xfrm>
            <a:off x="464742" y="1051912"/>
            <a:ext cx="11219258" cy="0"/>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Tree>
    <p:extLst>
      <p:ext uri="{BB962C8B-B14F-4D97-AF65-F5344CB8AC3E}">
        <p14:creationId xmlns:p14="http://schemas.microsoft.com/office/powerpoint/2010/main" val="1142982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0 reasons to exercise - fitness workout motivation! Some great ...">
            <a:extLst>
              <a:ext uri="{FF2B5EF4-FFF2-40B4-BE49-F238E27FC236}">
                <a16:creationId xmlns:a16="http://schemas.microsoft.com/office/drawing/2014/main" id="{8D5526F7-F4E3-44CD-92E2-D076CFC027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781" y="2495550"/>
            <a:ext cx="4572000" cy="66484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op Excuses for Not Exercising and How to Beat Them – Blue Sky ...">
            <a:extLst>
              <a:ext uri="{FF2B5EF4-FFF2-40B4-BE49-F238E27FC236}">
                <a16:creationId xmlns:a16="http://schemas.microsoft.com/office/drawing/2014/main" id="{260307CD-8FED-4786-A529-20756307BF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09"/>
            <a:ext cx="2499559" cy="249955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3 MONTHS - Gym/Fitness/Exercise Motivation Postcard | Zazzle.co.uk">
            <a:extLst>
              <a:ext uri="{FF2B5EF4-FFF2-40B4-BE49-F238E27FC236}">
                <a16:creationId xmlns:a16="http://schemas.microsoft.com/office/drawing/2014/main" id="{7E0CE0ED-12E5-47E9-816B-342E866740A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3114" t="1814" r="11300" b="1814"/>
          <a:stretch/>
        </p:blipFill>
        <p:spPr bwMode="auto">
          <a:xfrm>
            <a:off x="8304245" y="4187112"/>
            <a:ext cx="3887755" cy="495688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ove and Be Motivated – Clarabelle">
            <a:extLst>
              <a:ext uri="{FF2B5EF4-FFF2-40B4-BE49-F238E27FC236}">
                <a16:creationId xmlns:a16="http://schemas.microsoft.com/office/drawing/2014/main" id="{20991FD9-F201-4447-9565-36F082F6648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26496" y="4050944"/>
            <a:ext cx="3264236" cy="443991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29 Motivational Workout Quotes | Reach Fitness Goals | Openfit">
            <a:extLst>
              <a:ext uri="{FF2B5EF4-FFF2-40B4-BE49-F238E27FC236}">
                <a16:creationId xmlns:a16="http://schemas.microsoft.com/office/drawing/2014/main" id="{EA034B83-72DD-4D9C-886F-A16B409BEA3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0" y="217520"/>
            <a:ext cx="5715000" cy="3371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0504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759" y="254498"/>
            <a:ext cx="11053378" cy="769441"/>
          </a:xfrm>
          <a:prstGeom prst="rect">
            <a:avLst/>
          </a:prstGeom>
        </p:spPr>
        <p:txBody>
          <a:bodyPr wrap="square">
            <a:spAutoFit/>
          </a:bodyPr>
          <a:lstStyle/>
          <a:p>
            <a:r>
              <a:rPr lang="en-US" altLang="en-US" sz="4400" b="1" dirty="0">
                <a:latin typeface="Open Sans" panose="020B0606030504020204" pitchFamily="34" charset="0"/>
                <a:ea typeface="Open Sans" panose="020B0606030504020204" pitchFamily="34" charset="0"/>
                <a:cs typeface="Open Sans" panose="020B0606030504020204" pitchFamily="34" charset="0"/>
              </a:rPr>
              <a:t>Exercise in a recovery context</a:t>
            </a:r>
          </a:p>
        </p:txBody>
      </p:sp>
      <p:sp>
        <p:nvSpPr>
          <p:cNvPr id="2" name="Rectangle 1">
            <a:extLst>
              <a:ext uri="{FF2B5EF4-FFF2-40B4-BE49-F238E27FC236}">
                <a16:creationId xmlns:a16="http://schemas.microsoft.com/office/drawing/2014/main" id="{F1EE9499-6651-419E-BEAE-3D1C63CFA3D8}"/>
              </a:ext>
            </a:extLst>
          </p:cNvPr>
          <p:cNvSpPr/>
          <p:nvPr/>
        </p:nvSpPr>
        <p:spPr>
          <a:xfrm>
            <a:off x="464742" y="1574845"/>
            <a:ext cx="11219258" cy="6986528"/>
          </a:xfrm>
          <a:prstGeom prst="rect">
            <a:avLst/>
          </a:prstGeom>
        </p:spPr>
        <p:txBody>
          <a:bodyPr wrap="square">
            <a:spAutoFit/>
          </a:bodyPr>
          <a:lstStyle/>
          <a:p>
            <a:r>
              <a:rPr lang="en-GB" sz="3200" dirty="0">
                <a:latin typeface="Open Sans" panose="020B0606030504020204" pitchFamily="34" charset="0"/>
                <a:ea typeface="Calibri" panose="020F0502020204030204" pitchFamily="34" charset="0"/>
                <a:cs typeface="Times New Roman" panose="02020603050405020304" pitchFamily="18" charset="0"/>
              </a:rPr>
              <a:t>Everyone knows that exercise is good for our bodies and physical health.</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r>
              <a:rPr lang="en-GB" sz="3200" dirty="0">
                <a:latin typeface="Open Sans" panose="020B0606030504020204" pitchFamily="34" charset="0"/>
                <a:ea typeface="Calibri" panose="020F0502020204030204" pitchFamily="34" charset="0"/>
                <a:cs typeface="Times New Roman" panose="02020603050405020304" pitchFamily="18" charset="0"/>
              </a:rPr>
              <a:t> </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r>
              <a:rPr lang="en-GB" sz="3200" dirty="0">
                <a:latin typeface="Open Sans" panose="020B0606030504020204" pitchFamily="34" charset="0"/>
                <a:ea typeface="Calibri" panose="020F0502020204030204" pitchFamily="34" charset="0"/>
                <a:cs typeface="Times New Roman" panose="02020603050405020304" pitchFamily="18" charset="0"/>
              </a:rPr>
              <a:t>In addition to weight control, exercise improves and maintains overall health by supporting the immune system.  Weight-bearing exercises keeps bones strong and aerobic exercises strengthens the heart and lungs.</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r>
              <a:rPr lang="en-GB" sz="3200" dirty="0">
                <a:latin typeface="Open Sans" panose="020B0606030504020204" pitchFamily="34" charset="0"/>
                <a:ea typeface="Calibri" panose="020F0502020204030204" pitchFamily="34" charset="0"/>
                <a:cs typeface="Times New Roman" panose="02020603050405020304" pitchFamily="18" charset="0"/>
              </a:rPr>
              <a:t> </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r>
              <a:rPr lang="en-GB" sz="3200" dirty="0">
                <a:latin typeface="Open Sans" panose="020B0606030504020204" pitchFamily="34" charset="0"/>
                <a:ea typeface="Calibri" panose="020F0502020204030204" pitchFamily="34" charset="0"/>
                <a:cs typeface="Times New Roman" panose="02020603050405020304" pitchFamily="18" charset="0"/>
              </a:rPr>
              <a:t>But did you know that exercise is also good for our mental health?</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r>
              <a:rPr lang="en-GB" sz="3200" dirty="0">
                <a:latin typeface="Open Sans" panose="020B0606030504020204" pitchFamily="34" charset="0"/>
                <a:ea typeface="Calibri" panose="020F0502020204030204" pitchFamily="34" charset="0"/>
                <a:cs typeface="Times New Roman" panose="02020603050405020304" pitchFamily="18" charset="0"/>
              </a:rPr>
              <a:t> </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r>
              <a:rPr lang="en-GB" sz="3200" dirty="0">
                <a:latin typeface="Open Sans" panose="020B0606030504020204" pitchFamily="34" charset="0"/>
                <a:ea typeface="Calibri" panose="020F0502020204030204" pitchFamily="34" charset="0"/>
                <a:cs typeface="Times New Roman" panose="02020603050405020304" pitchFamily="18" charset="0"/>
              </a:rPr>
              <a:t>One of the best things about exercising for mental health is that anyone can do it, so long as they respect their individual circumstances.</a:t>
            </a:r>
            <a:endParaRPr lang="en-GB" sz="32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6" name="AutoShape 2">
            <a:extLst>
              <a:ext uri="{FF2B5EF4-FFF2-40B4-BE49-F238E27FC236}">
                <a16:creationId xmlns:a16="http://schemas.microsoft.com/office/drawing/2014/main" id="{03EE7A30-6C09-4610-880E-A58F414A5781}"/>
              </a:ext>
            </a:extLst>
          </p:cNvPr>
          <p:cNvCxnSpPr>
            <a:cxnSpLocks noChangeShapeType="1"/>
          </p:cNvCxnSpPr>
          <p:nvPr/>
        </p:nvCxnSpPr>
        <p:spPr bwMode="auto">
          <a:xfrm>
            <a:off x="464742" y="1051912"/>
            <a:ext cx="11219258" cy="0"/>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Tree>
    <p:extLst>
      <p:ext uri="{BB962C8B-B14F-4D97-AF65-F5344CB8AC3E}">
        <p14:creationId xmlns:p14="http://schemas.microsoft.com/office/powerpoint/2010/main" val="1092872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64743" y="1447586"/>
            <a:ext cx="11219258" cy="6555641"/>
          </a:xfrm>
          <a:prstGeom prst="rect">
            <a:avLst/>
          </a:prstGeom>
        </p:spPr>
        <p:txBody>
          <a:bodyPr wrap="square">
            <a:spAutoFit/>
          </a:bodyPr>
          <a:lstStyle/>
          <a:p>
            <a:r>
              <a:rPr lang="en-GB" sz="2800" b="1" dirty="0">
                <a:solidFill>
                  <a:srgbClr val="231F20"/>
                </a:solidFill>
                <a:latin typeface="Open Sans" panose="020B0606030504020204" pitchFamily="34" charset="0"/>
                <a:ea typeface="Open Sans" panose="020B0606030504020204" pitchFamily="34" charset="0"/>
                <a:cs typeface="Open Sans" panose="020B0606030504020204" pitchFamily="34" charset="0"/>
              </a:rPr>
              <a:t>Regular participation in exercise has shown to have significant </a:t>
            </a:r>
            <a:r>
              <a:rPr lang="en-US" sz="2800" b="1" dirty="0">
                <a:solidFill>
                  <a:srgbClr val="231F20"/>
                </a:solidFill>
                <a:latin typeface="Open Sans" panose="020B0606030504020204" pitchFamily="34" charset="0"/>
                <a:ea typeface="Open Sans" panose="020B0606030504020204" pitchFamily="34" charset="0"/>
                <a:cs typeface="Open Sans" panose="020B0606030504020204" pitchFamily="34" charset="0"/>
              </a:rPr>
              <a:t>benefits on our health.  Benefits include:</a:t>
            </a:r>
          </a:p>
          <a:p>
            <a:endParaRPr lang="en-US" sz="2800" b="1" dirty="0">
              <a:solidFill>
                <a:srgbClr val="E41836"/>
              </a:solidFill>
              <a:latin typeface="Open Sans" panose="020B0606030504020204" pitchFamily="34" charset="0"/>
              <a:ea typeface="Open Sans" panose="020B0606030504020204" pitchFamily="34" charset="0"/>
              <a:cs typeface="Open Sans" panose="020B0606030504020204" pitchFamily="34" charset="0"/>
            </a:endParaRPr>
          </a:p>
          <a:p>
            <a:pPr marL="457189" indent="-457189">
              <a:buFont typeface="Arial" panose="020B0604020202020204" pitchFamily="34" charset="0"/>
              <a:buChar char="•"/>
            </a:pPr>
            <a:r>
              <a:rPr lang="en-GB" sz="2800" dirty="0">
                <a:latin typeface="Open Sans" panose="020B0606030504020204" pitchFamily="34" charset="0"/>
                <a:ea typeface="Open Sans" panose="020B0606030504020204" pitchFamily="34" charset="0"/>
                <a:cs typeface="Open Sans" panose="020B0606030504020204" pitchFamily="34" charset="0"/>
              </a:rPr>
              <a:t>Enhanced mental health and well-being</a:t>
            </a:r>
          </a:p>
          <a:p>
            <a:pPr marL="457189" indent="-457189">
              <a:buFont typeface="Arial" panose="020B0604020202020204" pitchFamily="34" charset="0"/>
              <a:buChar char="•"/>
            </a:pPr>
            <a:r>
              <a:rPr lang="en-US" sz="2800" dirty="0">
                <a:latin typeface="Open Sans" panose="020B0606030504020204" pitchFamily="34" charset="0"/>
                <a:ea typeface="Open Sans" panose="020B0606030504020204" pitchFamily="34" charset="0"/>
                <a:cs typeface="Open Sans" panose="020B0606030504020204" pitchFamily="34" charset="0"/>
              </a:rPr>
              <a:t>Improved physical health</a:t>
            </a:r>
          </a:p>
          <a:p>
            <a:pPr marL="457189" indent="-457189">
              <a:buFont typeface="Arial" panose="020B0604020202020204" pitchFamily="34" charset="0"/>
              <a:buChar char="•"/>
            </a:pPr>
            <a:r>
              <a:rPr lang="en-GB" sz="2800" dirty="0">
                <a:latin typeface="Open Sans" panose="020B0606030504020204" pitchFamily="34" charset="0"/>
                <a:ea typeface="Open Sans" panose="020B0606030504020204" pitchFamily="34" charset="0"/>
                <a:cs typeface="Open Sans" panose="020B0606030504020204" pitchFamily="34" charset="0"/>
              </a:rPr>
              <a:t>Reduced symptoms of anxiety and depression</a:t>
            </a:r>
          </a:p>
          <a:p>
            <a:pPr marL="457189" indent="-457189">
              <a:buFont typeface="Arial" panose="020B0604020202020204" pitchFamily="34" charset="0"/>
              <a:buChar char="•"/>
            </a:pPr>
            <a:r>
              <a:rPr lang="en-US" sz="2800" dirty="0">
                <a:latin typeface="Open Sans" panose="020B0606030504020204" pitchFamily="34" charset="0"/>
                <a:ea typeface="Open Sans" panose="020B0606030504020204" pitchFamily="34" charset="0"/>
                <a:cs typeface="Open Sans" panose="020B0606030504020204" pitchFamily="34" charset="0"/>
              </a:rPr>
              <a:t>Improved self-esteem and confidence</a:t>
            </a:r>
          </a:p>
          <a:p>
            <a:pPr marL="457189" indent="-457189">
              <a:buFont typeface="Arial" panose="020B0604020202020204" pitchFamily="34" charset="0"/>
              <a:buChar char="•"/>
            </a:pPr>
            <a:r>
              <a:rPr lang="en-GB" sz="2800" dirty="0">
                <a:latin typeface="Open Sans" panose="020B0606030504020204" pitchFamily="34" charset="0"/>
                <a:ea typeface="Open Sans" panose="020B0606030504020204" pitchFamily="34" charset="0"/>
                <a:cs typeface="Open Sans" panose="020B0606030504020204" pitchFamily="34" charset="0"/>
              </a:rPr>
              <a:t>Reduced risk of developing serious physical health conditions  </a:t>
            </a:r>
          </a:p>
          <a:p>
            <a:pPr marL="457189" indent="-457189">
              <a:buFont typeface="Arial" panose="020B0604020202020204" pitchFamily="34" charset="0"/>
              <a:buChar char="•"/>
            </a:pPr>
            <a:r>
              <a:rPr lang="en-GB" sz="2800" dirty="0">
                <a:latin typeface="Open Sans" panose="020B0606030504020204" pitchFamily="34" charset="0"/>
                <a:ea typeface="Open Sans" panose="020B0606030504020204" pitchFamily="34" charset="0"/>
                <a:cs typeface="Open Sans" panose="020B0606030504020204" pitchFamily="34" charset="0"/>
              </a:rPr>
              <a:t>(including </a:t>
            </a:r>
            <a:r>
              <a:rPr lang="en-US" sz="2800" dirty="0">
                <a:latin typeface="Open Sans" panose="020B0606030504020204" pitchFamily="34" charset="0"/>
                <a:ea typeface="Open Sans" panose="020B0606030504020204" pitchFamily="34" charset="0"/>
                <a:cs typeface="Open Sans" panose="020B0606030504020204" pitchFamily="34" charset="0"/>
              </a:rPr>
              <a:t>cardiovascular disease, diabetes and cancer)</a:t>
            </a:r>
          </a:p>
          <a:p>
            <a:pPr marL="457189" indent="-457189">
              <a:buFont typeface="Arial" panose="020B0604020202020204" pitchFamily="34" charset="0"/>
              <a:buChar char="•"/>
            </a:pPr>
            <a:r>
              <a:rPr lang="en-US" sz="2800" dirty="0">
                <a:latin typeface="Open Sans" panose="020B0606030504020204" pitchFamily="34" charset="0"/>
                <a:ea typeface="Open Sans" panose="020B0606030504020204" pitchFamily="34" charset="0"/>
                <a:cs typeface="Open Sans" panose="020B0606030504020204" pitchFamily="34" charset="0"/>
              </a:rPr>
              <a:t>Healthy weight loss</a:t>
            </a:r>
          </a:p>
          <a:p>
            <a:pPr marL="457189" indent="-457189">
              <a:buFont typeface="Arial" panose="020B0604020202020204" pitchFamily="34" charset="0"/>
              <a:buChar char="•"/>
            </a:pPr>
            <a:r>
              <a:rPr lang="en-GB" sz="2800" dirty="0">
                <a:latin typeface="Open Sans" panose="020B0606030504020204" pitchFamily="34" charset="0"/>
                <a:ea typeface="Open Sans" panose="020B0606030504020204" pitchFamily="34" charset="0"/>
                <a:cs typeface="Open Sans" panose="020B0606030504020204" pitchFamily="34" charset="0"/>
              </a:rPr>
              <a:t>Provides a positive focus and sense of purpose – a key element in combating </a:t>
            </a:r>
            <a:r>
              <a:rPr lang="en-US" sz="2800" dirty="0">
                <a:latin typeface="Open Sans" panose="020B0606030504020204" pitchFamily="34" charset="0"/>
                <a:ea typeface="Open Sans" panose="020B0606030504020204" pitchFamily="34" charset="0"/>
                <a:cs typeface="Open Sans" panose="020B0606030504020204" pitchFamily="34" charset="0"/>
              </a:rPr>
              <a:t>depression</a:t>
            </a:r>
          </a:p>
          <a:p>
            <a:pPr marL="457189" indent="-457189">
              <a:buFont typeface="Arial" panose="020B0604020202020204" pitchFamily="34" charset="0"/>
              <a:buChar char="•"/>
            </a:pPr>
            <a:r>
              <a:rPr lang="en-US" sz="2800" dirty="0">
                <a:latin typeface="Open Sans" panose="020B0606030504020204" pitchFamily="34" charset="0"/>
                <a:ea typeface="Open Sans" panose="020B0606030504020204" pitchFamily="34" charset="0"/>
                <a:cs typeface="Open Sans" panose="020B0606030504020204" pitchFamily="34" charset="0"/>
              </a:rPr>
              <a:t>Encourages social inclusion</a:t>
            </a:r>
          </a:p>
          <a:p>
            <a:pPr marL="457189" indent="-457189">
              <a:buFont typeface="Arial" panose="020B0604020202020204" pitchFamily="34" charset="0"/>
              <a:buChar char="•"/>
            </a:pPr>
            <a:r>
              <a:rPr lang="en-GB" sz="2800" dirty="0">
                <a:latin typeface="Open Sans" panose="020B0606030504020204" pitchFamily="34" charset="0"/>
                <a:ea typeface="Open Sans" panose="020B0606030504020204" pitchFamily="34" charset="0"/>
                <a:cs typeface="Open Sans" panose="020B0606030504020204" pitchFamily="34" charset="0"/>
              </a:rPr>
              <a:t>Reduced feelings of anger and frustration</a:t>
            </a:r>
          </a:p>
          <a:p>
            <a:pPr marL="457189" indent="-457189">
              <a:buFont typeface="Arial" panose="020B0604020202020204" pitchFamily="34" charset="0"/>
              <a:buChar char="•"/>
            </a:pPr>
            <a:r>
              <a:rPr lang="en-GB" sz="2800" dirty="0">
                <a:latin typeface="Open Sans" panose="020B0606030504020204" pitchFamily="34" charset="0"/>
                <a:ea typeface="Open Sans" panose="020B0606030504020204" pitchFamily="34" charset="0"/>
                <a:cs typeface="Open Sans" panose="020B0606030504020204" pitchFamily="34" charset="0"/>
              </a:rPr>
              <a:t>Enhanced concentration and sleeping patterns</a:t>
            </a:r>
            <a:endParaRPr lang="en-US" sz="28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5">
            <a:extLst>
              <a:ext uri="{FF2B5EF4-FFF2-40B4-BE49-F238E27FC236}">
                <a16:creationId xmlns:a16="http://schemas.microsoft.com/office/drawing/2014/main" id="{078FCEC6-AF28-461D-8577-56280D046EE9}"/>
              </a:ext>
            </a:extLst>
          </p:cNvPr>
          <p:cNvSpPr/>
          <p:nvPr/>
        </p:nvSpPr>
        <p:spPr>
          <a:xfrm>
            <a:off x="333020" y="280253"/>
            <a:ext cx="11053378" cy="769441"/>
          </a:xfrm>
          <a:prstGeom prst="rect">
            <a:avLst/>
          </a:prstGeom>
        </p:spPr>
        <p:txBody>
          <a:bodyPr wrap="square">
            <a:spAutoFit/>
          </a:bodyPr>
          <a:lstStyle/>
          <a:p>
            <a:r>
              <a:rPr lang="en-US" altLang="en-US" sz="4400" b="1" dirty="0">
                <a:latin typeface="Open Sans" panose="020B0606030504020204" pitchFamily="34" charset="0"/>
                <a:ea typeface="Open Sans" panose="020B0606030504020204" pitchFamily="34" charset="0"/>
                <a:cs typeface="Open Sans" panose="020B0606030504020204" pitchFamily="34" charset="0"/>
              </a:rPr>
              <a:t>Benefits of exercise</a:t>
            </a:r>
          </a:p>
        </p:txBody>
      </p:sp>
      <p:cxnSp>
        <p:nvCxnSpPr>
          <p:cNvPr id="7" name="AutoShape 2">
            <a:extLst>
              <a:ext uri="{FF2B5EF4-FFF2-40B4-BE49-F238E27FC236}">
                <a16:creationId xmlns:a16="http://schemas.microsoft.com/office/drawing/2014/main" id="{76890ED5-4E52-40D9-A57D-837B2D792FD6}"/>
              </a:ext>
            </a:extLst>
          </p:cNvPr>
          <p:cNvCxnSpPr>
            <a:cxnSpLocks noChangeShapeType="1"/>
          </p:cNvCxnSpPr>
          <p:nvPr/>
        </p:nvCxnSpPr>
        <p:spPr bwMode="auto">
          <a:xfrm>
            <a:off x="464742" y="1051912"/>
            <a:ext cx="11219258" cy="0"/>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Tree>
    <p:extLst>
      <p:ext uri="{BB962C8B-B14F-4D97-AF65-F5344CB8AC3E}">
        <p14:creationId xmlns:p14="http://schemas.microsoft.com/office/powerpoint/2010/main" val="4188208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32F012-9D9C-4F4D-B76D-1FD3903FACB8}"/>
              </a:ext>
            </a:extLst>
          </p:cNvPr>
          <p:cNvSpPr/>
          <p:nvPr/>
        </p:nvSpPr>
        <p:spPr>
          <a:xfrm>
            <a:off x="464742" y="1634232"/>
            <a:ext cx="11219258" cy="5078313"/>
          </a:xfrm>
          <a:prstGeom prst="rect">
            <a:avLst/>
          </a:prstGeom>
        </p:spPr>
        <p:txBody>
          <a:bodyPr wrap="square">
            <a:spAutoFit/>
          </a:bodyPr>
          <a:lstStyle/>
          <a:p>
            <a:r>
              <a:rPr lang="en-GB" sz="3600" dirty="0">
                <a:latin typeface="Open Sans" panose="020B0606030504020204" pitchFamily="34" charset="0"/>
                <a:ea typeface="Open Sans" panose="020B0606030504020204" pitchFamily="34" charset="0"/>
                <a:cs typeface="Open Sans" panose="020B0606030504020204" pitchFamily="34" charset="0"/>
              </a:rPr>
              <a:t>Before we begin to train the body, we have to train the mind.</a:t>
            </a:r>
          </a:p>
          <a:p>
            <a:endParaRPr lang="en-GB" sz="3600" dirty="0">
              <a:latin typeface="Open Sans" panose="020B0606030504020204" pitchFamily="34" charset="0"/>
              <a:ea typeface="Open Sans" panose="020B0606030504020204" pitchFamily="34" charset="0"/>
              <a:cs typeface="Open Sans" panose="020B0606030504020204" pitchFamily="34" charset="0"/>
            </a:endParaRPr>
          </a:p>
          <a:p>
            <a:r>
              <a:rPr lang="en-GB" sz="3600" dirty="0">
                <a:latin typeface="Open Sans" panose="020B0606030504020204" pitchFamily="34" charset="0"/>
                <a:ea typeface="Open Sans" panose="020B0606030504020204" pitchFamily="34" charset="0"/>
                <a:cs typeface="Open Sans" panose="020B0606030504020204" pitchFamily="34" charset="0"/>
              </a:rPr>
              <a:t>You want to get fit.  But do you know why?  </a:t>
            </a:r>
            <a:r>
              <a:rPr lang="en-GB" sz="3600" i="1" dirty="0">
                <a:solidFill>
                  <a:srgbClr val="00B0F0"/>
                </a:solidFill>
                <a:latin typeface="Open Sans" panose="020B0606030504020204" pitchFamily="34" charset="0"/>
                <a:ea typeface="Open Sans" panose="020B0606030504020204" pitchFamily="34" charset="0"/>
                <a:cs typeface="Open Sans" panose="020B0606030504020204" pitchFamily="34" charset="0"/>
              </a:rPr>
              <a:t>List as many reasons as you can.</a:t>
            </a:r>
          </a:p>
          <a:p>
            <a:endParaRPr lang="en-GB" sz="3600" dirty="0">
              <a:latin typeface="Open Sans" panose="020B0606030504020204" pitchFamily="34" charset="0"/>
              <a:ea typeface="Open Sans" panose="020B0606030504020204" pitchFamily="34" charset="0"/>
              <a:cs typeface="Open Sans" panose="020B0606030504020204" pitchFamily="34" charset="0"/>
            </a:endParaRPr>
          </a:p>
          <a:p>
            <a:r>
              <a:rPr lang="en-GB" sz="3600" dirty="0">
                <a:latin typeface="Open Sans" panose="020B0606030504020204" pitchFamily="34" charset="0"/>
                <a:ea typeface="Open Sans" panose="020B0606030504020204" pitchFamily="34" charset="0"/>
                <a:cs typeface="Open Sans" panose="020B0606030504020204" pitchFamily="34" charset="0"/>
              </a:rPr>
              <a:t>Whatever it is that drives you, motivation matters as your willingness to engage with exercise will only ever be as strong as that motivation.</a:t>
            </a:r>
          </a:p>
        </p:txBody>
      </p:sp>
      <p:sp>
        <p:nvSpPr>
          <p:cNvPr id="5" name="Rectangle 4">
            <a:extLst>
              <a:ext uri="{FF2B5EF4-FFF2-40B4-BE49-F238E27FC236}">
                <a16:creationId xmlns:a16="http://schemas.microsoft.com/office/drawing/2014/main" id="{8A3272A5-A25B-4CA8-B8BA-ABF0A1DEDBF9}"/>
              </a:ext>
            </a:extLst>
          </p:cNvPr>
          <p:cNvSpPr/>
          <p:nvPr/>
        </p:nvSpPr>
        <p:spPr>
          <a:xfrm>
            <a:off x="464742" y="245149"/>
            <a:ext cx="11053378" cy="769441"/>
          </a:xfrm>
          <a:prstGeom prst="rect">
            <a:avLst/>
          </a:prstGeom>
        </p:spPr>
        <p:txBody>
          <a:bodyPr wrap="square">
            <a:spAutoFit/>
          </a:bodyPr>
          <a:lstStyle/>
          <a:p>
            <a:r>
              <a:rPr lang="en-US" altLang="en-US" sz="4400" b="1" dirty="0">
                <a:latin typeface="Open Sans" panose="020B0606030504020204" pitchFamily="34" charset="0"/>
                <a:ea typeface="Open Sans" panose="020B0606030504020204" pitchFamily="34" charset="0"/>
                <a:cs typeface="Open Sans" panose="020B0606030504020204" pitchFamily="34" charset="0"/>
              </a:rPr>
              <a:t>Think yourself fit</a:t>
            </a:r>
          </a:p>
        </p:txBody>
      </p:sp>
      <p:cxnSp>
        <p:nvCxnSpPr>
          <p:cNvPr id="6" name="AutoShape 2">
            <a:extLst>
              <a:ext uri="{FF2B5EF4-FFF2-40B4-BE49-F238E27FC236}">
                <a16:creationId xmlns:a16="http://schemas.microsoft.com/office/drawing/2014/main" id="{B097CEFA-734D-4448-8276-1999CAFD1C50}"/>
              </a:ext>
            </a:extLst>
          </p:cNvPr>
          <p:cNvCxnSpPr>
            <a:cxnSpLocks noChangeShapeType="1"/>
          </p:cNvCxnSpPr>
          <p:nvPr/>
        </p:nvCxnSpPr>
        <p:spPr bwMode="auto">
          <a:xfrm>
            <a:off x="464742" y="1051912"/>
            <a:ext cx="11219258" cy="0"/>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Tree>
    <p:extLst>
      <p:ext uri="{BB962C8B-B14F-4D97-AF65-F5344CB8AC3E}">
        <p14:creationId xmlns:p14="http://schemas.microsoft.com/office/powerpoint/2010/main" val="4273281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7F8878-6CC1-4DF8-9162-5628FC4EE9B0}"/>
              </a:ext>
            </a:extLst>
          </p:cNvPr>
          <p:cNvSpPr/>
          <p:nvPr/>
        </p:nvSpPr>
        <p:spPr>
          <a:xfrm>
            <a:off x="464742" y="1598003"/>
            <a:ext cx="11219258" cy="6494085"/>
          </a:xfrm>
          <a:prstGeom prst="rect">
            <a:avLst/>
          </a:prstGeom>
        </p:spPr>
        <p:txBody>
          <a:bodyPr wrap="square">
            <a:spAutoFit/>
          </a:bodyPr>
          <a:lstStyle/>
          <a:p>
            <a:r>
              <a:rPr lang="en-GB" sz="3200" b="1" dirty="0">
                <a:latin typeface="Open Sans" panose="020B0606030504020204" pitchFamily="34" charset="0"/>
                <a:ea typeface="Open Sans" panose="020B0606030504020204" pitchFamily="34" charset="0"/>
                <a:cs typeface="Open Sans" panose="020B0606030504020204" pitchFamily="34" charset="0"/>
              </a:rPr>
              <a:t>Consider the following questions:</a:t>
            </a:r>
          </a:p>
          <a:p>
            <a:endParaRPr lang="en-GB" sz="3200" dirty="0">
              <a:latin typeface="Open Sans" panose="020B0606030504020204" pitchFamily="34" charset="0"/>
              <a:ea typeface="Open Sans" panose="020B0606030504020204" pitchFamily="34" charset="0"/>
              <a:cs typeface="Open Sans" panose="020B0606030504020204" pitchFamily="34" charset="0"/>
            </a:endParaRPr>
          </a:p>
          <a:p>
            <a:pPr marL="609585" indent="-609585">
              <a:buFont typeface="Arial" panose="020B0604020202020204" pitchFamily="34" charset="0"/>
              <a:buChar char="•"/>
            </a:pPr>
            <a:r>
              <a:rPr lang="en-GB" sz="3200" dirty="0">
                <a:latin typeface="Open Sans" panose="020B0606030504020204" pitchFamily="34" charset="0"/>
                <a:ea typeface="Open Sans" panose="020B0606030504020204" pitchFamily="34" charset="0"/>
                <a:cs typeface="Open Sans" panose="020B0606030504020204" pitchFamily="34" charset="0"/>
              </a:rPr>
              <a:t>What do you think the results of exercising your mind and body will be?</a:t>
            </a:r>
          </a:p>
          <a:p>
            <a:pPr marL="609585" indent="-609585">
              <a:buFont typeface="Arial" panose="020B0604020202020204" pitchFamily="34" charset="0"/>
              <a:buChar char="•"/>
            </a:pPr>
            <a:r>
              <a:rPr lang="en-GB" sz="3200" dirty="0">
                <a:latin typeface="Open Sans" panose="020B0606030504020204" pitchFamily="34" charset="0"/>
                <a:ea typeface="Open Sans" panose="020B0606030504020204" pitchFamily="34" charset="0"/>
                <a:cs typeface="Open Sans" panose="020B0606030504020204" pitchFamily="34" charset="0"/>
              </a:rPr>
              <a:t>How much do you value those results?</a:t>
            </a:r>
          </a:p>
          <a:p>
            <a:pPr marL="609585" indent="-609585">
              <a:buFont typeface="Arial" panose="020B0604020202020204" pitchFamily="34" charset="0"/>
              <a:buChar char="•"/>
            </a:pPr>
            <a:r>
              <a:rPr lang="en-GB" sz="3200" dirty="0">
                <a:latin typeface="Open Sans" panose="020B0606030504020204" pitchFamily="34" charset="0"/>
                <a:ea typeface="Open Sans" panose="020B0606030504020204" pitchFamily="34" charset="0"/>
                <a:cs typeface="Open Sans" panose="020B0606030504020204" pitchFamily="34" charset="0"/>
              </a:rPr>
              <a:t>How do you feel about doing it (confident, embarrassed, frightened, determined)?</a:t>
            </a:r>
          </a:p>
          <a:p>
            <a:pPr marL="609585" indent="-609585">
              <a:buFont typeface="Arial" panose="020B0604020202020204" pitchFamily="34" charset="0"/>
              <a:buChar char="•"/>
            </a:pPr>
            <a:r>
              <a:rPr lang="en-GB" sz="3200" dirty="0">
                <a:latin typeface="Open Sans" panose="020B0606030504020204" pitchFamily="34" charset="0"/>
                <a:ea typeface="Open Sans" panose="020B0606030504020204" pitchFamily="34" charset="0"/>
                <a:cs typeface="Open Sans" panose="020B0606030504020204" pitchFamily="34" charset="0"/>
              </a:rPr>
              <a:t>What do others think about it, and do they influence you?</a:t>
            </a:r>
          </a:p>
          <a:p>
            <a:pPr marL="609585" indent="-609585">
              <a:buFont typeface="Arial" panose="020B0604020202020204" pitchFamily="34" charset="0"/>
              <a:buChar char="•"/>
            </a:pPr>
            <a:r>
              <a:rPr lang="en-GB" sz="3200" dirty="0">
                <a:latin typeface="Open Sans" panose="020B0606030504020204" pitchFamily="34" charset="0"/>
                <a:ea typeface="Open Sans" panose="020B0606030504020204" pitchFamily="34" charset="0"/>
                <a:cs typeface="Open Sans" panose="020B0606030504020204" pitchFamily="34" charset="0"/>
              </a:rPr>
              <a:t>How easy do you think it will be to regularly train the body and mind for a short time?</a:t>
            </a:r>
          </a:p>
          <a:p>
            <a:pPr marL="609585" indent="-609585">
              <a:buFont typeface="Arial" panose="020B0604020202020204" pitchFamily="34" charset="0"/>
              <a:buChar char="•"/>
            </a:pPr>
            <a:r>
              <a:rPr lang="en-GB" sz="3200" dirty="0">
                <a:latin typeface="Open Sans" panose="020B0606030504020204" pitchFamily="34" charset="0"/>
                <a:ea typeface="Open Sans" panose="020B0606030504020204" pitchFamily="34" charset="0"/>
                <a:cs typeface="Open Sans" panose="020B0606030504020204" pitchFamily="34" charset="0"/>
              </a:rPr>
              <a:t>How much control do you have over your ability to make that happen?</a:t>
            </a:r>
          </a:p>
        </p:txBody>
      </p:sp>
      <p:sp>
        <p:nvSpPr>
          <p:cNvPr id="7" name="Rectangle 6">
            <a:extLst>
              <a:ext uri="{FF2B5EF4-FFF2-40B4-BE49-F238E27FC236}">
                <a16:creationId xmlns:a16="http://schemas.microsoft.com/office/drawing/2014/main" id="{3EA1C6D9-B18B-4873-A6CD-F507940FB52A}"/>
              </a:ext>
            </a:extLst>
          </p:cNvPr>
          <p:cNvSpPr/>
          <p:nvPr/>
        </p:nvSpPr>
        <p:spPr>
          <a:xfrm>
            <a:off x="333020" y="280253"/>
            <a:ext cx="11053378" cy="769441"/>
          </a:xfrm>
          <a:prstGeom prst="rect">
            <a:avLst/>
          </a:prstGeom>
        </p:spPr>
        <p:txBody>
          <a:bodyPr wrap="square">
            <a:spAutoFit/>
          </a:bodyPr>
          <a:lstStyle/>
          <a:p>
            <a:r>
              <a:rPr lang="en-US" altLang="en-US" sz="4400" b="1" dirty="0">
                <a:latin typeface="Open Sans" panose="020B0606030504020204" pitchFamily="34" charset="0"/>
                <a:ea typeface="Open Sans" panose="020B0606030504020204" pitchFamily="34" charset="0"/>
                <a:cs typeface="Open Sans" panose="020B0606030504020204" pitchFamily="34" charset="0"/>
              </a:rPr>
              <a:t>Exercise motivation</a:t>
            </a:r>
          </a:p>
        </p:txBody>
      </p:sp>
      <p:cxnSp>
        <p:nvCxnSpPr>
          <p:cNvPr id="8" name="AutoShape 2">
            <a:extLst>
              <a:ext uri="{FF2B5EF4-FFF2-40B4-BE49-F238E27FC236}">
                <a16:creationId xmlns:a16="http://schemas.microsoft.com/office/drawing/2014/main" id="{EF32E3C4-126F-47F9-83EC-20A477E7E482}"/>
              </a:ext>
            </a:extLst>
          </p:cNvPr>
          <p:cNvCxnSpPr>
            <a:cxnSpLocks noChangeShapeType="1"/>
          </p:cNvCxnSpPr>
          <p:nvPr/>
        </p:nvCxnSpPr>
        <p:spPr bwMode="auto">
          <a:xfrm>
            <a:off x="464742" y="1051912"/>
            <a:ext cx="11219258" cy="0"/>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Tree>
    <p:extLst>
      <p:ext uri="{BB962C8B-B14F-4D97-AF65-F5344CB8AC3E}">
        <p14:creationId xmlns:p14="http://schemas.microsoft.com/office/powerpoint/2010/main" val="3755795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A10F2F5-6DB6-4E2B-BC2A-D97BC959DDAF}"/>
              </a:ext>
            </a:extLst>
          </p:cNvPr>
          <p:cNvSpPr/>
          <p:nvPr/>
        </p:nvSpPr>
        <p:spPr>
          <a:xfrm>
            <a:off x="486371" y="2679174"/>
            <a:ext cx="11219257" cy="3785652"/>
          </a:xfrm>
          <a:prstGeom prst="rect">
            <a:avLst/>
          </a:prstGeom>
        </p:spPr>
        <p:txBody>
          <a:bodyPr wrap="square">
            <a:spAutoFit/>
          </a:bodyPr>
          <a:lstStyle/>
          <a:p>
            <a:r>
              <a:rPr lang="en-GB" sz="8000" i="1" dirty="0">
                <a:latin typeface="Open Sans" panose="020B0606030504020204" pitchFamily="34" charset="0"/>
                <a:ea typeface="Times New Roman" panose="02020603050405020304" pitchFamily="18" charset="0"/>
              </a:rPr>
              <a:t>What are the some of the common barriers to doing exercise?</a:t>
            </a:r>
            <a:endParaRPr lang="en-GB" sz="8000" i="1" dirty="0"/>
          </a:p>
        </p:txBody>
      </p:sp>
      <p:sp>
        <p:nvSpPr>
          <p:cNvPr id="6" name="Rectangle 5">
            <a:extLst>
              <a:ext uri="{FF2B5EF4-FFF2-40B4-BE49-F238E27FC236}">
                <a16:creationId xmlns:a16="http://schemas.microsoft.com/office/drawing/2014/main" id="{8BB02A98-486E-4A43-A760-6BA18FD45762}"/>
              </a:ext>
            </a:extLst>
          </p:cNvPr>
          <p:cNvSpPr/>
          <p:nvPr/>
        </p:nvSpPr>
        <p:spPr>
          <a:xfrm>
            <a:off x="370342" y="242931"/>
            <a:ext cx="11053378" cy="769441"/>
          </a:xfrm>
          <a:prstGeom prst="rect">
            <a:avLst/>
          </a:prstGeom>
        </p:spPr>
        <p:txBody>
          <a:bodyPr wrap="square">
            <a:spAutoFit/>
          </a:bodyPr>
          <a:lstStyle/>
          <a:p>
            <a:r>
              <a:rPr lang="en-US" altLang="en-US" sz="4400" b="1" dirty="0">
                <a:latin typeface="Open Sans" panose="020B0606030504020204" pitchFamily="34" charset="0"/>
                <a:ea typeface="Open Sans" panose="020B0606030504020204" pitchFamily="34" charset="0"/>
                <a:cs typeface="Open Sans" panose="020B0606030504020204" pitchFamily="34" charset="0"/>
              </a:rPr>
              <a:t>Barriers to exercise</a:t>
            </a:r>
          </a:p>
        </p:txBody>
      </p:sp>
      <p:cxnSp>
        <p:nvCxnSpPr>
          <p:cNvPr id="7" name="AutoShape 2">
            <a:extLst>
              <a:ext uri="{FF2B5EF4-FFF2-40B4-BE49-F238E27FC236}">
                <a16:creationId xmlns:a16="http://schemas.microsoft.com/office/drawing/2014/main" id="{59535561-9874-47D6-87B1-CF10712D521A}"/>
              </a:ext>
            </a:extLst>
          </p:cNvPr>
          <p:cNvCxnSpPr>
            <a:cxnSpLocks noChangeShapeType="1"/>
          </p:cNvCxnSpPr>
          <p:nvPr/>
        </p:nvCxnSpPr>
        <p:spPr bwMode="auto">
          <a:xfrm>
            <a:off x="464742" y="1051912"/>
            <a:ext cx="11219258" cy="0"/>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Tree>
    <p:extLst>
      <p:ext uri="{BB962C8B-B14F-4D97-AF65-F5344CB8AC3E}">
        <p14:creationId xmlns:p14="http://schemas.microsoft.com/office/powerpoint/2010/main" val="2716478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34171-3A81-4F71-A880-5C2D83D46CB2}"/>
              </a:ext>
            </a:extLst>
          </p:cNvPr>
          <p:cNvSpPr/>
          <p:nvPr/>
        </p:nvSpPr>
        <p:spPr>
          <a:xfrm>
            <a:off x="464742" y="1581854"/>
            <a:ext cx="11219258" cy="5509200"/>
          </a:xfrm>
          <a:prstGeom prst="rect">
            <a:avLst/>
          </a:prstGeom>
        </p:spPr>
        <p:txBody>
          <a:bodyPr wrap="square">
            <a:spAutoFit/>
          </a:bodyPr>
          <a:lstStyle/>
          <a:p>
            <a:pPr marL="571500" indent="-571500">
              <a:buFont typeface="Arial" panose="020B0604020202020204" pitchFamily="34" charset="0"/>
              <a:buChar char="•"/>
            </a:pPr>
            <a:r>
              <a:rPr lang="en-GB" sz="3200" dirty="0">
                <a:latin typeface="Open Sans" panose="020B0606030504020204" pitchFamily="34" charset="0"/>
                <a:ea typeface="Times New Roman" panose="02020603050405020304" pitchFamily="18" charset="0"/>
                <a:cs typeface="Times New Roman" panose="02020603050405020304" pitchFamily="18" charset="0"/>
              </a:rPr>
              <a:t>Cost</a:t>
            </a:r>
          </a:p>
          <a:p>
            <a:pPr marL="571500" indent="-571500">
              <a:buFont typeface="Arial" panose="020B0604020202020204" pitchFamily="34" charset="0"/>
              <a:buChar char="•"/>
            </a:pPr>
            <a:r>
              <a:rPr lang="en-GB" sz="3200" dirty="0">
                <a:latin typeface="Open Sans" panose="020B0606030504020204" pitchFamily="34" charset="0"/>
                <a:ea typeface="Times New Roman" panose="02020603050405020304" pitchFamily="18" charset="0"/>
                <a:cs typeface="Times New Roman" panose="02020603050405020304" pitchFamily="18" charset="0"/>
              </a:rPr>
              <a:t>Safety considerations</a:t>
            </a:r>
          </a:p>
          <a:p>
            <a:pPr marL="571500" indent="-571500">
              <a:buFont typeface="Arial" panose="020B0604020202020204" pitchFamily="34" charset="0"/>
              <a:buChar char="•"/>
            </a:pPr>
            <a:r>
              <a:rPr lang="en-GB" sz="3200" dirty="0">
                <a:latin typeface="Open Sans" panose="020B0606030504020204" pitchFamily="34" charset="0"/>
                <a:ea typeface="Times New Roman" panose="02020603050405020304" pitchFamily="18" charset="0"/>
                <a:cs typeface="Times New Roman" panose="02020603050405020304" pitchFamily="18" charset="0"/>
              </a:rPr>
              <a:t>Lack of time</a:t>
            </a:r>
          </a:p>
          <a:p>
            <a:pPr marL="571500" indent="-571500">
              <a:buFont typeface="Arial" panose="020B0604020202020204" pitchFamily="34" charset="0"/>
              <a:buChar char="•"/>
            </a:pPr>
            <a:r>
              <a:rPr lang="en-GB" sz="3200" dirty="0">
                <a:latin typeface="Open Sans" panose="020B0606030504020204" pitchFamily="34" charset="0"/>
                <a:ea typeface="Times New Roman" panose="02020603050405020304" pitchFamily="18" charset="0"/>
                <a:cs typeface="Times New Roman" panose="02020603050405020304" pitchFamily="18" charset="0"/>
              </a:rPr>
              <a:t>Non-enjoyment</a:t>
            </a:r>
            <a:endParaRPr lang="en-GB" sz="3200" dirty="0">
              <a:latin typeface="Arial" panose="020B0604020202020204" pitchFamily="34" charset="0"/>
              <a:ea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GB" sz="3200" dirty="0">
                <a:latin typeface="Open Sans" panose="020B0606030504020204" pitchFamily="34" charset="0"/>
                <a:ea typeface="Times New Roman" panose="02020603050405020304" pitchFamily="18" charset="0"/>
                <a:cs typeface="Times New Roman" panose="02020603050405020304" pitchFamily="18" charset="0"/>
              </a:rPr>
              <a:t>Lack of motivation</a:t>
            </a:r>
            <a:endParaRPr lang="en-GB" sz="3200" dirty="0">
              <a:latin typeface="Arial" panose="020B0604020202020204" pitchFamily="34" charset="0"/>
              <a:ea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GB" sz="3200" dirty="0">
                <a:latin typeface="Open Sans" panose="020B0606030504020204" pitchFamily="34" charset="0"/>
                <a:ea typeface="Times New Roman" panose="02020603050405020304" pitchFamily="18" charset="0"/>
                <a:cs typeface="Times New Roman" panose="02020603050405020304" pitchFamily="18" charset="0"/>
              </a:rPr>
              <a:t>Overly self-conscious/embarrassed to exercise</a:t>
            </a:r>
            <a:endParaRPr lang="en-GB" sz="3200" dirty="0">
              <a:latin typeface="Arial" panose="020B0604020202020204" pitchFamily="34" charset="0"/>
              <a:ea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GB" sz="3200" dirty="0">
                <a:latin typeface="Open Sans" panose="020B0606030504020204" pitchFamily="34" charset="0"/>
                <a:ea typeface="Times New Roman" panose="02020603050405020304" pitchFamily="18" charset="0"/>
                <a:cs typeface="Times New Roman" panose="02020603050405020304" pitchFamily="18" charset="0"/>
              </a:rPr>
              <a:t>Poor body image</a:t>
            </a:r>
            <a:endParaRPr lang="en-GB" sz="3200" dirty="0">
              <a:latin typeface="Arial" panose="020B0604020202020204" pitchFamily="34" charset="0"/>
              <a:ea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GB" sz="3200" dirty="0">
                <a:latin typeface="Open Sans" panose="020B0606030504020204" pitchFamily="34" charset="0"/>
                <a:ea typeface="Times New Roman" panose="02020603050405020304" pitchFamily="18" charset="0"/>
                <a:cs typeface="Times New Roman" panose="02020603050405020304" pitchFamily="18" charset="0"/>
              </a:rPr>
              <a:t>Lack of energy</a:t>
            </a:r>
            <a:endParaRPr lang="en-GB" sz="3200" dirty="0">
              <a:latin typeface="Arial" panose="020B0604020202020204" pitchFamily="34" charset="0"/>
              <a:ea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GB" sz="3200" dirty="0">
                <a:latin typeface="Open Sans" panose="020B0606030504020204" pitchFamily="34" charset="0"/>
                <a:ea typeface="Times New Roman" panose="02020603050405020304" pitchFamily="18" charset="0"/>
                <a:cs typeface="Times New Roman" panose="02020603050405020304" pitchFamily="18" charset="0"/>
              </a:rPr>
              <a:t>Fear of injury</a:t>
            </a:r>
            <a:endParaRPr lang="en-GB" sz="3200" dirty="0">
              <a:latin typeface="Arial" panose="020B0604020202020204" pitchFamily="34" charset="0"/>
              <a:ea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GB" sz="3200" dirty="0">
                <a:latin typeface="Open Sans" panose="020B0606030504020204" pitchFamily="34" charset="0"/>
                <a:ea typeface="Times New Roman" panose="02020603050405020304" pitchFamily="18" charset="0"/>
                <a:cs typeface="Times New Roman" panose="02020603050405020304" pitchFamily="18" charset="0"/>
              </a:rPr>
              <a:t>No exercise partner</a:t>
            </a:r>
            <a:endParaRPr lang="en-GB" sz="3200" dirty="0">
              <a:latin typeface="Arial" panose="020B0604020202020204" pitchFamily="34" charset="0"/>
              <a:ea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GB" sz="3200" dirty="0">
                <a:latin typeface="Open Sans" panose="020B0606030504020204" pitchFamily="34" charset="0"/>
                <a:ea typeface="Times New Roman" panose="02020603050405020304" pitchFamily="18" charset="0"/>
                <a:cs typeface="Times New Roman" panose="02020603050405020304" pitchFamily="18" charset="0"/>
              </a:rPr>
              <a:t>Little support to exercise</a:t>
            </a:r>
            <a:endParaRPr lang="en-GB" sz="32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2E99F58E-828F-4E64-84A3-B78E1EB1EA06}"/>
              </a:ext>
            </a:extLst>
          </p:cNvPr>
          <p:cNvSpPr/>
          <p:nvPr/>
        </p:nvSpPr>
        <p:spPr>
          <a:xfrm>
            <a:off x="370342" y="242931"/>
            <a:ext cx="11053378" cy="769441"/>
          </a:xfrm>
          <a:prstGeom prst="rect">
            <a:avLst/>
          </a:prstGeom>
        </p:spPr>
        <p:txBody>
          <a:bodyPr wrap="square">
            <a:spAutoFit/>
          </a:bodyPr>
          <a:lstStyle/>
          <a:p>
            <a:r>
              <a:rPr lang="en-US" altLang="en-US" sz="4400" b="1" dirty="0">
                <a:latin typeface="Open Sans" panose="020B0606030504020204" pitchFamily="34" charset="0"/>
                <a:ea typeface="Open Sans" panose="020B0606030504020204" pitchFamily="34" charset="0"/>
                <a:cs typeface="Open Sans" panose="020B0606030504020204" pitchFamily="34" charset="0"/>
              </a:rPr>
              <a:t>Barriers to exercise</a:t>
            </a:r>
          </a:p>
        </p:txBody>
      </p:sp>
      <p:cxnSp>
        <p:nvCxnSpPr>
          <p:cNvPr id="7" name="AutoShape 2">
            <a:extLst>
              <a:ext uri="{FF2B5EF4-FFF2-40B4-BE49-F238E27FC236}">
                <a16:creationId xmlns:a16="http://schemas.microsoft.com/office/drawing/2014/main" id="{92DA85EA-ADDD-4459-9E10-DE00AB56FA6F}"/>
              </a:ext>
            </a:extLst>
          </p:cNvPr>
          <p:cNvCxnSpPr>
            <a:cxnSpLocks noChangeShapeType="1"/>
          </p:cNvCxnSpPr>
          <p:nvPr/>
        </p:nvCxnSpPr>
        <p:spPr bwMode="auto">
          <a:xfrm>
            <a:off x="464742" y="1051912"/>
            <a:ext cx="11219258" cy="0"/>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8" name="Rectangle 7">
            <a:extLst>
              <a:ext uri="{FF2B5EF4-FFF2-40B4-BE49-F238E27FC236}">
                <a16:creationId xmlns:a16="http://schemas.microsoft.com/office/drawing/2014/main" id="{D3B510A6-CA2D-4B33-B234-133442D30A01}"/>
              </a:ext>
            </a:extLst>
          </p:cNvPr>
          <p:cNvSpPr/>
          <p:nvPr/>
        </p:nvSpPr>
        <p:spPr>
          <a:xfrm>
            <a:off x="464742" y="7676589"/>
            <a:ext cx="11219258" cy="1200329"/>
          </a:xfrm>
          <a:prstGeom prst="rect">
            <a:avLst/>
          </a:prstGeom>
        </p:spPr>
        <p:txBody>
          <a:bodyPr wrap="square">
            <a:spAutoFit/>
          </a:bodyPr>
          <a:lstStyle/>
          <a:p>
            <a:r>
              <a:rPr lang="en-GB" sz="2400" dirty="0">
                <a:latin typeface="Open Sans" panose="020B0606030504020204" pitchFamily="34" charset="0"/>
                <a:ea typeface="Open Sans" panose="020B0606030504020204" pitchFamily="34" charset="0"/>
                <a:cs typeface="Open Sans" panose="020B0606030504020204" pitchFamily="34" charset="0"/>
              </a:rPr>
              <a:t>Look at the above reasons.  Which if any apply to you?  Are there other factors which are making it difficult to exercise?  What can you do to overcome these?</a:t>
            </a:r>
          </a:p>
        </p:txBody>
      </p:sp>
    </p:spTree>
    <p:extLst>
      <p:ext uri="{BB962C8B-B14F-4D97-AF65-F5344CB8AC3E}">
        <p14:creationId xmlns:p14="http://schemas.microsoft.com/office/powerpoint/2010/main" val="3773654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7E98CF4-558C-4967-929C-8685600D7642}"/>
              </a:ext>
            </a:extLst>
          </p:cNvPr>
          <p:cNvSpPr/>
          <p:nvPr/>
        </p:nvSpPr>
        <p:spPr>
          <a:xfrm>
            <a:off x="0" y="3432082"/>
            <a:ext cx="12192000" cy="1077218"/>
          </a:xfrm>
          <a:prstGeom prst="rect">
            <a:avLst/>
          </a:prstGeom>
        </p:spPr>
        <p:txBody>
          <a:bodyPr wrap="square">
            <a:spAutoFit/>
          </a:bodyPr>
          <a:lstStyle/>
          <a:p>
            <a:pPr algn="ctr"/>
            <a:r>
              <a:rPr lang="en-GB" sz="6400" b="1" dirty="0">
                <a:latin typeface="Open Sans" panose="020B0606030504020204" pitchFamily="34" charset="0"/>
                <a:ea typeface="Open Sans" panose="020B0606030504020204" pitchFamily="34" charset="0"/>
                <a:cs typeface="Open Sans" panose="020B0606030504020204" pitchFamily="34" charset="0"/>
              </a:rPr>
              <a:t>“I should do some exercise.”</a:t>
            </a:r>
            <a:endParaRPr lang="en-US" sz="64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8231C37D-6578-4A08-A6C0-381257CC1A6E}"/>
              </a:ext>
            </a:extLst>
          </p:cNvPr>
          <p:cNvSpPr/>
          <p:nvPr/>
        </p:nvSpPr>
        <p:spPr>
          <a:xfrm>
            <a:off x="0" y="6483230"/>
            <a:ext cx="12192000" cy="666786"/>
          </a:xfrm>
          <a:prstGeom prst="rect">
            <a:avLst/>
          </a:prstGeom>
        </p:spPr>
        <p:txBody>
          <a:bodyPr wrap="square">
            <a:spAutoFit/>
          </a:bodyPr>
          <a:lstStyle/>
          <a:p>
            <a:pPr algn="ctr"/>
            <a:r>
              <a:rPr lang="en-GB" sz="3733" u="sng" dirty="0">
                <a:latin typeface="Open Sans" panose="020B0606030504020204" pitchFamily="34" charset="0"/>
                <a:ea typeface="Open Sans" panose="020B0606030504020204" pitchFamily="34" charset="0"/>
                <a:cs typeface="Open Sans" panose="020B0606030504020204" pitchFamily="34" charset="0"/>
              </a:rPr>
              <a:t>Reframe the way you conceive doing exercise.</a:t>
            </a:r>
            <a:endParaRPr lang="en-US" sz="3733" u="sng"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5">
            <a:extLst>
              <a:ext uri="{FF2B5EF4-FFF2-40B4-BE49-F238E27FC236}">
                <a16:creationId xmlns:a16="http://schemas.microsoft.com/office/drawing/2014/main" id="{FC614149-8FE8-4412-BBC1-7D7FBAD0714B}"/>
              </a:ext>
            </a:extLst>
          </p:cNvPr>
          <p:cNvSpPr/>
          <p:nvPr/>
        </p:nvSpPr>
        <p:spPr>
          <a:xfrm>
            <a:off x="333020" y="242931"/>
            <a:ext cx="11053378" cy="769441"/>
          </a:xfrm>
          <a:prstGeom prst="rect">
            <a:avLst/>
          </a:prstGeom>
        </p:spPr>
        <p:txBody>
          <a:bodyPr wrap="square">
            <a:spAutoFit/>
          </a:bodyPr>
          <a:lstStyle/>
          <a:p>
            <a:r>
              <a:rPr lang="en-US" altLang="en-US" sz="4400" b="1" dirty="0">
                <a:latin typeface="Open Sans" panose="020B0606030504020204" pitchFamily="34" charset="0"/>
                <a:ea typeface="Open Sans" panose="020B0606030504020204" pitchFamily="34" charset="0"/>
                <a:cs typeface="Open Sans" panose="020B0606030504020204" pitchFamily="34" charset="0"/>
              </a:rPr>
              <a:t>Exercise motivation</a:t>
            </a:r>
          </a:p>
        </p:txBody>
      </p:sp>
      <p:cxnSp>
        <p:nvCxnSpPr>
          <p:cNvPr id="8" name="AutoShape 2">
            <a:extLst>
              <a:ext uri="{FF2B5EF4-FFF2-40B4-BE49-F238E27FC236}">
                <a16:creationId xmlns:a16="http://schemas.microsoft.com/office/drawing/2014/main" id="{18FC90DA-AF62-4AF1-B1EE-4903D37072D5}"/>
              </a:ext>
            </a:extLst>
          </p:cNvPr>
          <p:cNvCxnSpPr>
            <a:cxnSpLocks noChangeShapeType="1"/>
          </p:cNvCxnSpPr>
          <p:nvPr/>
        </p:nvCxnSpPr>
        <p:spPr bwMode="auto">
          <a:xfrm>
            <a:off x="464742" y="1051912"/>
            <a:ext cx="11219258" cy="0"/>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Tree>
    <p:extLst>
      <p:ext uri="{BB962C8B-B14F-4D97-AF65-F5344CB8AC3E}">
        <p14:creationId xmlns:p14="http://schemas.microsoft.com/office/powerpoint/2010/main" val="372524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rot="21445605">
            <a:off x="696799" y="1592649"/>
            <a:ext cx="5458693" cy="461665"/>
          </a:xfrm>
          <a:prstGeom prst="rect">
            <a:avLst/>
          </a:prstGeom>
          <a:ln>
            <a:solidFill>
              <a:schemeClr val="tx1"/>
            </a:solidFill>
            <a:prstDash val="dash"/>
          </a:ln>
        </p:spPr>
        <p:txBody>
          <a:bodyPr wrap="square">
            <a:spAutoFit/>
          </a:bodyPr>
          <a:lstStyle/>
          <a:p>
            <a:r>
              <a:rPr lang="en-GB" sz="2400" dirty="0">
                <a:latin typeface="Open Sans" panose="020B0606030504020204" pitchFamily="34" charset="0"/>
                <a:ea typeface="Open Sans" panose="020B0606030504020204" pitchFamily="34" charset="0"/>
                <a:cs typeface="Open Sans" panose="020B0606030504020204" pitchFamily="34" charset="0"/>
              </a:rPr>
              <a:t>My mood is improved with exercise.</a:t>
            </a:r>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5">
            <a:extLst>
              <a:ext uri="{FF2B5EF4-FFF2-40B4-BE49-F238E27FC236}">
                <a16:creationId xmlns:a16="http://schemas.microsoft.com/office/drawing/2014/main" id="{7C0684E7-4F56-4BD0-B417-845D902E44B3}"/>
              </a:ext>
            </a:extLst>
          </p:cNvPr>
          <p:cNvSpPr/>
          <p:nvPr/>
        </p:nvSpPr>
        <p:spPr>
          <a:xfrm>
            <a:off x="463934" y="3913912"/>
            <a:ext cx="5080003" cy="461665"/>
          </a:xfrm>
          <a:prstGeom prst="rect">
            <a:avLst/>
          </a:prstGeom>
          <a:ln>
            <a:solidFill>
              <a:schemeClr val="tx1"/>
            </a:solidFill>
            <a:prstDash val="dash"/>
          </a:ln>
        </p:spPr>
        <p:txBody>
          <a:bodyPr wrap="square">
            <a:spAutoFit/>
          </a:bodyPr>
          <a:lstStyle/>
          <a:p>
            <a:r>
              <a:rPr lang="en-GB" sz="2400" dirty="0">
                <a:latin typeface="Open Sans" panose="020B0606030504020204" pitchFamily="34" charset="0"/>
                <a:ea typeface="Open Sans" panose="020B0606030504020204" pitchFamily="34" charset="0"/>
                <a:cs typeface="Open Sans" panose="020B0606030504020204" pitchFamily="34" charset="0"/>
              </a:rPr>
              <a:t>Exercising makes me feel relaxed.</a:t>
            </a:r>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Rectangle 6">
            <a:extLst>
              <a:ext uri="{FF2B5EF4-FFF2-40B4-BE49-F238E27FC236}">
                <a16:creationId xmlns:a16="http://schemas.microsoft.com/office/drawing/2014/main" id="{9079D81D-7CC7-440E-B629-6680050C9423}"/>
              </a:ext>
            </a:extLst>
          </p:cNvPr>
          <p:cNvSpPr/>
          <p:nvPr/>
        </p:nvSpPr>
        <p:spPr>
          <a:xfrm>
            <a:off x="6225307" y="2254127"/>
            <a:ext cx="5458693" cy="461665"/>
          </a:xfrm>
          <a:prstGeom prst="rect">
            <a:avLst/>
          </a:prstGeom>
          <a:ln>
            <a:solidFill>
              <a:schemeClr val="tx1"/>
            </a:solidFill>
            <a:prstDash val="dash"/>
          </a:ln>
        </p:spPr>
        <p:txBody>
          <a:bodyPr wrap="square">
            <a:spAutoFit/>
          </a:bodyPr>
          <a:lstStyle/>
          <a:p>
            <a:r>
              <a:rPr lang="en-GB" sz="2400" dirty="0">
                <a:latin typeface="Open Sans" panose="020B0606030504020204" pitchFamily="34" charset="0"/>
                <a:ea typeface="Open Sans" panose="020B0606030504020204" pitchFamily="34" charset="0"/>
                <a:cs typeface="Open Sans" panose="020B0606030504020204" pitchFamily="34" charset="0"/>
              </a:rPr>
              <a:t>Exercise improves my self-esteem.</a:t>
            </a:r>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9">
            <a:extLst>
              <a:ext uri="{FF2B5EF4-FFF2-40B4-BE49-F238E27FC236}">
                <a16:creationId xmlns:a16="http://schemas.microsoft.com/office/drawing/2014/main" id="{DBAB226C-F88A-4670-836E-61C2A6D527DC}"/>
              </a:ext>
            </a:extLst>
          </p:cNvPr>
          <p:cNvSpPr/>
          <p:nvPr/>
        </p:nvSpPr>
        <p:spPr>
          <a:xfrm rot="154566">
            <a:off x="4630249" y="5077131"/>
            <a:ext cx="6996549" cy="461665"/>
          </a:xfrm>
          <a:prstGeom prst="rect">
            <a:avLst/>
          </a:prstGeom>
          <a:ln>
            <a:solidFill>
              <a:schemeClr val="tx1"/>
            </a:solidFill>
            <a:prstDash val="dash"/>
          </a:ln>
        </p:spPr>
        <p:txBody>
          <a:bodyPr wrap="square">
            <a:spAutoFit/>
          </a:bodyPr>
          <a:lstStyle/>
          <a:p>
            <a:r>
              <a:rPr lang="en-GB" sz="2400" dirty="0">
                <a:latin typeface="Open Sans" panose="020B0606030504020204" pitchFamily="34" charset="0"/>
                <a:ea typeface="Open Sans" panose="020B0606030504020204" pitchFamily="34" charset="0"/>
                <a:cs typeface="Open Sans" panose="020B0606030504020204" pitchFamily="34" charset="0"/>
              </a:rPr>
              <a:t>Exercising is a good way for me to meet people.</a:t>
            </a:r>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1620BB42-5E0B-49E7-9035-8B9826A8D4C0}"/>
              </a:ext>
            </a:extLst>
          </p:cNvPr>
          <p:cNvSpPr/>
          <p:nvPr/>
        </p:nvSpPr>
        <p:spPr>
          <a:xfrm rot="21425936">
            <a:off x="452545" y="6038181"/>
            <a:ext cx="6068293" cy="461665"/>
          </a:xfrm>
          <a:prstGeom prst="rect">
            <a:avLst/>
          </a:prstGeom>
          <a:ln>
            <a:solidFill>
              <a:schemeClr val="tx1"/>
            </a:solidFill>
            <a:prstDash val="dash"/>
          </a:ln>
        </p:spPr>
        <p:txBody>
          <a:bodyPr wrap="square">
            <a:spAutoFit/>
          </a:bodyPr>
          <a:lstStyle/>
          <a:p>
            <a:r>
              <a:rPr lang="en-GB" sz="2400" dirty="0">
                <a:latin typeface="Open Sans" panose="020B0606030504020204" pitchFamily="34" charset="0"/>
                <a:ea typeface="Open Sans" panose="020B0606030504020204" pitchFamily="34" charset="0"/>
                <a:cs typeface="Open Sans" panose="020B0606030504020204" pitchFamily="34" charset="0"/>
              </a:rPr>
              <a:t>Exercise helps me sleep better at night.</a:t>
            </a:r>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a:extLst>
              <a:ext uri="{FF2B5EF4-FFF2-40B4-BE49-F238E27FC236}">
                <a16:creationId xmlns:a16="http://schemas.microsoft.com/office/drawing/2014/main" id="{26BFFF18-23AB-4781-8DD5-87B397E1D151}"/>
              </a:ext>
            </a:extLst>
          </p:cNvPr>
          <p:cNvSpPr/>
          <p:nvPr/>
        </p:nvSpPr>
        <p:spPr>
          <a:xfrm>
            <a:off x="6528633" y="6713025"/>
            <a:ext cx="5449457" cy="461665"/>
          </a:xfrm>
          <a:prstGeom prst="rect">
            <a:avLst/>
          </a:prstGeom>
          <a:ln>
            <a:solidFill>
              <a:schemeClr val="tx1"/>
            </a:solidFill>
            <a:prstDash val="dash"/>
          </a:ln>
        </p:spPr>
        <p:txBody>
          <a:bodyPr wrap="square">
            <a:spAutoFit/>
          </a:bodyPr>
          <a:lstStyle/>
          <a:p>
            <a:r>
              <a:rPr lang="en-GB" sz="2400" dirty="0">
                <a:latin typeface="Open Sans" panose="020B0606030504020204" pitchFamily="34" charset="0"/>
                <a:ea typeface="Open Sans" panose="020B0606030504020204" pitchFamily="34" charset="0"/>
                <a:cs typeface="Open Sans" panose="020B0606030504020204" pitchFamily="34" charset="0"/>
              </a:rPr>
              <a:t>Exercise helps me decrease fatigue</a:t>
            </a:r>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Rectangle 12">
            <a:extLst>
              <a:ext uri="{FF2B5EF4-FFF2-40B4-BE49-F238E27FC236}">
                <a16:creationId xmlns:a16="http://schemas.microsoft.com/office/drawing/2014/main" id="{88FAD510-7CBE-4E91-8AEA-64E990D57942}"/>
              </a:ext>
            </a:extLst>
          </p:cNvPr>
          <p:cNvSpPr/>
          <p:nvPr/>
        </p:nvSpPr>
        <p:spPr>
          <a:xfrm>
            <a:off x="333020" y="242931"/>
            <a:ext cx="11053378" cy="769441"/>
          </a:xfrm>
          <a:prstGeom prst="rect">
            <a:avLst/>
          </a:prstGeom>
        </p:spPr>
        <p:txBody>
          <a:bodyPr wrap="square">
            <a:spAutoFit/>
          </a:bodyPr>
          <a:lstStyle/>
          <a:p>
            <a:r>
              <a:rPr lang="en-US" altLang="en-US" sz="4400" b="1" dirty="0">
                <a:latin typeface="Open Sans" panose="020B0606030504020204" pitchFamily="34" charset="0"/>
                <a:ea typeface="Open Sans" panose="020B0606030504020204" pitchFamily="34" charset="0"/>
                <a:cs typeface="Open Sans" panose="020B0606030504020204" pitchFamily="34" charset="0"/>
              </a:rPr>
              <a:t>Exercise benefits statements</a:t>
            </a:r>
          </a:p>
        </p:txBody>
      </p:sp>
      <p:cxnSp>
        <p:nvCxnSpPr>
          <p:cNvPr id="14" name="AutoShape 2">
            <a:extLst>
              <a:ext uri="{FF2B5EF4-FFF2-40B4-BE49-F238E27FC236}">
                <a16:creationId xmlns:a16="http://schemas.microsoft.com/office/drawing/2014/main" id="{0BD56EE1-9BEF-4BAC-9419-1BA53CB7FA48}"/>
              </a:ext>
            </a:extLst>
          </p:cNvPr>
          <p:cNvCxnSpPr>
            <a:cxnSpLocks noChangeShapeType="1"/>
          </p:cNvCxnSpPr>
          <p:nvPr/>
        </p:nvCxnSpPr>
        <p:spPr bwMode="auto">
          <a:xfrm>
            <a:off x="464742" y="1051912"/>
            <a:ext cx="11219258" cy="0"/>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15" name="Rectangle 14">
            <a:extLst>
              <a:ext uri="{FF2B5EF4-FFF2-40B4-BE49-F238E27FC236}">
                <a16:creationId xmlns:a16="http://schemas.microsoft.com/office/drawing/2014/main" id="{97497A4E-A1B2-4AA5-9F4D-03C64C69ED89}"/>
              </a:ext>
            </a:extLst>
          </p:cNvPr>
          <p:cNvSpPr/>
          <p:nvPr/>
        </p:nvSpPr>
        <p:spPr>
          <a:xfrm>
            <a:off x="444750" y="7548793"/>
            <a:ext cx="6996549" cy="461665"/>
          </a:xfrm>
          <a:prstGeom prst="rect">
            <a:avLst/>
          </a:prstGeom>
          <a:ln>
            <a:solidFill>
              <a:schemeClr val="tx1"/>
            </a:solidFill>
            <a:prstDash val="dash"/>
          </a:ln>
        </p:spPr>
        <p:txBody>
          <a:bodyPr wrap="square">
            <a:spAutoFit/>
          </a:bodyPr>
          <a:lstStyle/>
          <a:p>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16" name="Rectangle 15">
            <a:extLst>
              <a:ext uri="{FF2B5EF4-FFF2-40B4-BE49-F238E27FC236}">
                <a16:creationId xmlns:a16="http://schemas.microsoft.com/office/drawing/2014/main" id="{7A55B7CD-AA90-4BD8-BD84-5A407EBEAAC9}"/>
              </a:ext>
            </a:extLst>
          </p:cNvPr>
          <p:cNvSpPr/>
          <p:nvPr/>
        </p:nvSpPr>
        <p:spPr>
          <a:xfrm rot="175074">
            <a:off x="4631867" y="3200449"/>
            <a:ext cx="5080003" cy="461665"/>
          </a:xfrm>
          <a:prstGeom prst="rect">
            <a:avLst/>
          </a:prstGeom>
          <a:ln>
            <a:solidFill>
              <a:schemeClr val="tx1"/>
            </a:solidFill>
            <a:prstDash val="dash"/>
          </a:ln>
        </p:spPr>
        <p:txBody>
          <a:bodyPr wrap="square">
            <a:spAutoFit/>
          </a:bodyPr>
          <a:lstStyle/>
          <a:p>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17" name="TextBox 16">
            <a:extLst>
              <a:ext uri="{FF2B5EF4-FFF2-40B4-BE49-F238E27FC236}">
                <a16:creationId xmlns:a16="http://schemas.microsoft.com/office/drawing/2014/main" id="{A99183FE-5009-43FD-A86C-E2251C1D78E9}"/>
              </a:ext>
            </a:extLst>
          </p:cNvPr>
          <p:cNvSpPr txBox="1"/>
          <p:nvPr/>
        </p:nvSpPr>
        <p:spPr>
          <a:xfrm>
            <a:off x="619436" y="8555141"/>
            <a:ext cx="11014202" cy="461665"/>
          </a:xfrm>
          <a:prstGeom prst="rect">
            <a:avLst/>
          </a:prstGeom>
          <a:noFill/>
        </p:spPr>
        <p:txBody>
          <a:bodyPr wrap="square" rtlCol="0">
            <a:spAutoFit/>
          </a:bodyPr>
          <a:lstStyle/>
          <a:p>
            <a:pPr algn="ctr"/>
            <a:r>
              <a:rPr lang="en-GB" sz="2400" dirty="0">
                <a:latin typeface="Open Sans" panose="020B0606030504020204" pitchFamily="34" charset="0"/>
                <a:ea typeface="Open Sans" panose="020B0606030504020204" pitchFamily="34" charset="0"/>
                <a:cs typeface="Open Sans" panose="020B0606030504020204" pitchFamily="34" charset="0"/>
              </a:rPr>
              <a:t>Now come up with some exercise benefit statements of your own!</a:t>
            </a:r>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83269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811</TotalTime>
  <Words>766</Words>
  <Application>Microsoft Office PowerPoint</Application>
  <PresentationFormat>Custom</PresentationFormat>
  <Paragraphs>117</Paragraphs>
  <Slides>15</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Cooper</dc:creator>
  <cp:lastModifiedBy>Ben Cooper</cp:lastModifiedBy>
  <cp:revision>36</cp:revision>
  <dcterms:created xsi:type="dcterms:W3CDTF">2020-04-28T11:07:17Z</dcterms:created>
  <dcterms:modified xsi:type="dcterms:W3CDTF">2020-05-05T15:10:47Z</dcterms:modified>
</cp:coreProperties>
</file>