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465" r:id="rId2"/>
    <p:sldId id="449" r:id="rId3"/>
    <p:sldId id="281" r:id="rId4"/>
    <p:sldId id="271" r:id="rId5"/>
    <p:sldId id="408" r:id="rId6"/>
    <p:sldId id="694" r:id="rId7"/>
    <p:sldId id="692" r:id="rId8"/>
    <p:sldId id="684" r:id="rId9"/>
    <p:sldId id="698" r:id="rId10"/>
    <p:sldId id="699" r:id="rId11"/>
    <p:sldId id="695" r:id="rId12"/>
    <p:sldId id="464" r:id="rId13"/>
    <p:sldId id="691" r:id="rId14"/>
    <p:sldId id="697" r:id="rId15"/>
    <p:sldId id="693" r:id="rId16"/>
    <p:sldId id="690" r:id="rId17"/>
  </p:sldIdLst>
  <p:sldSz cx="12192000" cy="9144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98399" autoAdjust="0"/>
  </p:normalViewPr>
  <p:slideViewPr>
    <p:cSldViewPr snapToGrid="0">
      <p:cViewPr varScale="1">
        <p:scale>
          <a:sx n="52" d="100"/>
          <a:sy n="52" d="100"/>
        </p:scale>
        <p:origin x="1236" y="66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34F4-880D-4DA1-A8E4-6EE0E46699E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4D3D3-7F56-4886-BEBD-C02AA4D31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9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6" indent="-17141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C5FE1-B808-4354-A99F-6683C54B137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290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C5FE1-B808-4354-A99F-6683C54B13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92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Turn stumbling</a:t>
            </a:r>
            <a:r>
              <a:rPr lang="en-GB" baseline="0" dirty="0"/>
              <a:t> blocks into stepping stones.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C5FE1-B808-4354-A99F-6683C54B137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34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6ac436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96ac436d9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837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6ac436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96ac436d9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57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6ac436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96ac436d9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22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6ac436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96ac436d9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42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6ac436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96ac436d9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63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45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79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45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6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3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6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7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9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8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2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8DEB2-7C84-46A4-8C23-F304E1276CC6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C51E-7873-48C0-BCE4-3FAC0627D1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70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8E513EF-CA36-4C5C-AF12-248DC9670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46" y="3743889"/>
            <a:ext cx="11154528" cy="179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0" b="1" dirty="0">
                <a:latin typeface="Open Sans" panose="020B0606030504020204" pitchFamily="34" charset="0"/>
                <a:ea typeface="Times New Roman" panose="02020603050405020304" pitchFamily="18" charset="0"/>
                <a:cs typeface="Open Sans" panose="020B0606030504020204" pitchFamily="34" charset="0"/>
              </a:rPr>
              <a:t>Keep Learning</a:t>
            </a:r>
            <a:endParaRPr lang="en-US" altLang="en-US" sz="110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B49BDC-9F49-44B4-B217-1219E6D31A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3"/>
          <a:stretch/>
        </p:blipFill>
        <p:spPr>
          <a:xfrm>
            <a:off x="6204093" y="203201"/>
            <a:ext cx="5886307" cy="820771"/>
          </a:xfrm>
          <a:prstGeom prst="rect">
            <a:avLst/>
          </a:prstGeom>
        </p:spPr>
      </p:pic>
      <p:sp>
        <p:nvSpPr>
          <p:cNvPr id="7" name="Line 18">
            <a:extLst>
              <a:ext uri="{FF2B5EF4-FFF2-40B4-BE49-F238E27FC236}">
                <a16:creationId xmlns:a16="http://schemas.microsoft.com/office/drawing/2014/main" id="{DDFBB014-E877-41F8-9C3D-8FD3B0832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6" y="1210733"/>
            <a:ext cx="10941049" cy="0"/>
          </a:xfrm>
          <a:prstGeom prst="line">
            <a:avLst/>
          </a:prstGeom>
          <a:noFill/>
          <a:ln w="12700">
            <a:solidFill>
              <a:srgbClr val="C6D3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Ben\Desktop\Bridge-tag-Logo-updat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31" y="8024944"/>
            <a:ext cx="1883669" cy="8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8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to study, learn &amp; master things faster than people with the ...">
            <a:extLst>
              <a:ext uri="{FF2B5EF4-FFF2-40B4-BE49-F238E27FC236}">
                <a16:creationId xmlns:a16="http://schemas.microsoft.com/office/drawing/2014/main" id="{2FC766B3-EA1A-4D2E-BD94-C86ACD9E5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67" y="389814"/>
            <a:ext cx="9851571" cy="78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258E86-D21B-4C00-9783-C5D61409143C}"/>
              </a:ext>
            </a:extLst>
          </p:cNvPr>
          <p:cNvSpPr/>
          <p:nvPr/>
        </p:nvSpPr>
        <p:spPr>
          <a:xfrm>
            <a:off x="187113" y="8417579"/>
            <a:ext cx="1166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“Tell me and I forget, teach me and I remember, involve me and I learn.”</a:t>
            </a:r>
            <a:endParaRPr lang="en-US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15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95562B1-92FE-41FA-B245-F49B06EAFAFC}"/>
              </a:ext>
            </a:extLst>
          </p:cNvPr>
          <p:cNvSpPr txBox="1">
            <a:spLocks/>
          </p:cNvSpPr>
          <p:nvPr/>
        </p:nvSpPr>
        <p:spPr bwMode="auto">
          <a:xfrm>
            <a:off x="357352" y="203201"/>
            <a:ext cx="11326648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2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Neuroscience of Learning</a:t>
            </a:r>
            <a:endParaRPr lang="en-US" alt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AutoShape 2">
            <a:extLst>
              <a:ext uri="{FF2B5EF4-FFF2-40B4-BE49-F238E27FC236}">
                <a16:creationId xmlns:a16="http://schemas.microsoft.com/office/drawing/2014/main" id="{13EE1109-73C6-47B8-B6A5-B5E5F29EEF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7421" y="1051911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34EB9FC-6A31-4608-93F3-03589190EA6F}"/>
              </a:ext>
            </a:extLst>
          </p:cNvPr>
          <p:cNvSpPr/>
          <p:nvPr/>
        </p:nvSpPr>
        <p:spPr>
          <a:xfrm>
            <a:off x="8660830" y="4225075"/>
            <a:ext cx="3023170" cy="1354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Retrieval</a:t>
            </a:r>
            <a:endParaRPr lang="en-US" sz="28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1B875B-DEB4-4CD8-B2E9-FC4CEF260C19}"/>
              </a:ext>
            </a:extLst>
          </p:cNvPr>
          <p:cNvSpPr/>
          <p:nvPr/>
        </p:nvSpPr>
        <p:spPr>
          <a:xfrm>
            <a:off x="4711539" y="4225076"/>
            <a:ext cx="3023170" cy="1354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Forming </a:t>
            </a:r>
          </a:p>
          <a:p>
            <a:pPr algn="ctr"/>
            <a:r>
              <a:rPr lang="en-GB" sz="28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neural connections </a:t>
            </a:r>
            <a:endParaRPr lang="en-US" sz="28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B77875-8C2E-47BE-B139-696CDE53B0B9}"/>
              </a:ext>
            </a:extLst>
          </p:cNvPr>
          <p:cNvSpPr/>
          <p:nvPr/>
        </p:nvSpPr>
        <p:spPr>
          <a:xfrm>
            <a:off x="782269" y="4225076"/>
            <a:ext cx="3023170" cy="1354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</a:t>
            </a:r>
            <a:endParaRPr lang="en-US" sz="28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00ED93C-E1AF-4C72-AAFD-2024084F4523}"/>
              </a:ext>
            </a:extLst>
          </p:cNvPr>
          <p:cNvSpPr/>
          <p:nvPr/>
        </p:nvSpPr>
        <p:spPr>
          <a:xfrm>
            <a:off x="3824100" y="4630756"/>
            <a:ext cx="906100" cy="5428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BAA19EF-94D2-4229-9B9C-B6FDEE51115E}"/>
              </a:ext>
            </a:extLst>
          </p:cNvPr>
          <p:cNvSpPr/>
          <p:nvPr/>
        </p:nvSpPr>
        <p:spPr>
          <a:xfrm>
            <a:off x="7753370" y="4630756"/>
            <a:ext cx="906100" cy="5428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DD15AC00-C22E-4FCC-875C-B7457B2D3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63" y="6301957"/>
            <a:ext cx="4512707" cy="24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1BCD21C0-ED71-4048-BD58-CE334423B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6" b="13730"/>
          <a:stretch/>
        </p:blipFill>
        <p:spPr bwMode="auto">
          <a:xfrm>
            <a:off x="6274883" y="1427728"/>
            <a:ext cx="5585408" cy="22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indMapUSA - MindMapUSA Blog - Neuroplasticity and Learning">
            <a:extLst>
              <a:ext uri="{FF2B5EF4-FFF2-40B4-BE49-F238E27FC236}">
                <a16:creationId xmlns:a16="http://schemas.microsoft.com/office/drawing/2014/main" id="{28E058CD-B678-4456-A12B-EDA16BEC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6" y="1476108"/>
            <a:ext cx="4340163" cy="24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4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6922AD3-CA6A-41F4-88BE-DE6D0A98D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957" y="1898033"/>
            <a:ext cx="9176658" cy="54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</a:pPr>
            <a:r>
              <a:rPr lang="en-GB" altLang="en-US" sz="115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Neurons that fire together wire together.</a:t>
            </a:r>
          </a:p>
        </p:txBody>
      </p:sp>
    </p:spTree>
    <p:extLst>
      <p:ext uri="{BB962C8B-B14F-4D97-AF65-F5344CB8AC3E}">
        <p14:creationId xmlns:p14="http://schemas.microsoft.com/office/powerpoint/2010/main" val="813512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95562B1-92FE-41FA-B245-F49B06EAFAFC}"/>
              </a:ext>
            </a:extLst>
          </p:cNvPr>
          <p:cNvSpPr txBox="1">
            <a:spLocks/>
          </p:cNvSpPr>
          <p:nvPr/>
        </p:nvSpPr>
        <p:spPr bwMode="auto">
          <a:xfrm>
            <a:off x="357352" y="203201"/>
            <a:ext cx="11326648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2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Learning Strategies</a:t>
            </a:r>
            <a:endParaRPr lang="en-US" alt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AutoShape 2">
            <a:extLst>
              <a:ext uri="{FF2B5EF4-FFF2-40B4-BE49-F238E27FC236}">
                <a16:creationId xmlns:a16="http://schemas.microsoft.com/office/drawing/2014/main" id="{13EE1109-73C6-47B8-B6A5-B5E5F29EEF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7421" y="1051911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09B3C87-C019-41A9-B734-30AAC1845DF6}"/>
              </a:ext>
            </a:extLst>
          </p:cNvPr>
          <p:cNvSpPr/>
          <p:nvPr/>
        </p:nvSpPr>
        <p:spPr>
          <a:xfrm>
            <a:off x="485140" y="1461833"/>
            <a:ext cx="11198860" cy="640174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often requires struggle. 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Desirable difficulty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learning feels easy, that means it’s unlikely to lead to long-term retention.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Reaching into long-term memory and reconstructing a concept feels hard, because your brain is forming new neural connections and deepening its knowledge.  Learning is deeper and more durable when it is effortful.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Retrieval practice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recalling facts of concepts or events from memory -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more effective learning strategy than review by rereading.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Spacing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interleaving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learning produces longer lasting learning.  Spacing out practice builds your brain’s ability to recall knowledge in the long term, and leads to better retention. In a similar way, when different topics are mixed together during practice, the brain needs to spend more effort to discriminate between skills in addition to recalling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Elaboration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the process of putting ideas into your own words and explaining your thinking about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Generation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the act of trying to solve a problem or answer a question before being taught how to do it.</a:t>
            </a:r>
            <a:endParaRPr lang="en-US" alt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477EE1-22D6-46F9-AFBD-7B0AC0D75410}"/>
              </a:ext>
            </a:extLst>
          </p:cNvPr>
          <p:cNvSpPr/>
          <p:nvPr/>
        </p:nvSpPr>
        <p:spPr>
          <a:xfrm>
            <a:off x="187113" y="8417579"/>
            <a:ext cx="1166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i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“If you don’t sweat it, you will forget it.”</a:t>
            </a:r>
            <a:endParaRPr lang="en-US" sz="2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9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from linked source">
            <a:extLst>
              <a:ext uri="{FF2B5EF4-FFF2-40B4-BE49-F238E27FC236}">
                <a16:creationId xmlns:a16="http://schemas.microsoft.com/office/drawing/2014/main" id="{7083EB72-3B82-41DC-BFC2-EDEB8F2B9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517887"/>
            <a:ext cx="11022563" cy="82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8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32C0C4-788D-42EE-A30F-1F42B3DF1DA7}"/>
              </a:ext>
            </a:extLst>
          </p:cNvPr>
          <p:cNvSpPr/>
          <p:nvPr/>
        </p:nvSpPr>
        <p:spPr>
          <a:xfrm>
            <a:off x="413657" y="501479"/>
            <a:ext cx="1136468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“Don't Just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learn, experience.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read, absorb.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change, transform.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relate, advocate.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promise, prove.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criticize, encourage.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think, ponder.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take, give.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see, feel.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just dream, do.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hear, listen.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talk, act.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tell, show.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000" dirty="0">
                <a:solidFill>
                  <a:srgbClr val="1818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Don't just exist, live.”</a:t>
            </a:r>
            <a:b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000" dirty="0">
              <a:solidFill>
                <a:srgbClr val="18181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GB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Roy T. Bennett, The Light in the Heart</a:t>
            </a:r>
            <a:endParaRPr lang="en-US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19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ducation Quotes • Learning Quotes • Inspirational Quotes ...">
            <a:extLst>
              <a:ext uri="{FF2B5EF4-FFF2-40B4-BE49-F238E27FC236}">
                <a16:creationId xmlns:a16="http://schemas.microsoft.com/office/drawing/2014/main" id="{789C8DF5-4171-4145-B0CF-D150138AF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 bwMode="auto">
          <a:xfrm>
            <a:off x="119459" y="339835"/>
            <a:ext cx="4298302" cy="386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earning &amp; Education Quotes">
            <a:extLst>
              <a:ext uri="{FF2B5EF4-FFF2-40B4-BE49-F238E27FC236}">
                <a16:creationId xmlns:a16="http://schemas.microsoft.com/office/drawing/2014/main" id="{7AFC3737-211B-4D79-B840-52C9CC155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92" y="0"/>
            <a:ext cx="4096408" cy="401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he Spacing Effect in Training and Learning - HighPer Teams">
            <a:extLst>
              <a:ext uri="{FF2B5EF4-FFF2-40B4-BE49-F238E27FC236}">
                <a16:creationId xmlns:a16="http://schemas.microsoft.com/office/drawing/2014/main" id="{6D94FBBF-A3BC-4965-B27E-E406B5AB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36" y="239364"/>
            <a:ext cx="3307022" cy="26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6 Timeless Quotes About the Power of Learning | Classroom quotes ...">
            <a:extLst>
              <a:ext uri="{FF2B5EF4-FFF2-40B4-BE49-F238E27FC236}">
                <a16:creationId xmlns:a16="http://schemas.microsoft.com/office/drawing/2014/main" id="{663A4780-84F0-4A1B-897C-5BFF6BE2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8" y="4655789"/>
            <a:ext cx="4248847" cy="424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spire U Poster - Make Today The Day To | Classroom quotes ...">
            <a:extLst>
              <a:ext uri="{FF2B5EF4-FFF2-40B4-BE49-F238E27FC236}">
                <a16:creationId xmlns:a16="http://schemas.microsoft.com/office/drawing/2014/main" id="{B9063761-F93A-4F20-B345-2BB7C67D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849" y="4202708"/>
            <a:ext cx="3307023" cy="470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ducational quotes for students motivation">
            <a:extLst>
              <a:ext uri="{FF2B5EF4-FFF2-40B4-BE49-F238E27FC236}">
                <a16:creationId xmlns:a16="http://schemas.microsoft.com/office/drawing/2014/main" id="{C00F14E9-33C1-474D-9E98-5C96D6032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43" y="4429248"/>
            <a:ext cx="3345549" cy="424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63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5E66F8-DA9A-4BB2-8100-51D7147D081D}"/>
              </a:ext>
            </a:extLst>
          </p:cNvPr>
          <p:cNvSpPr/>
          <p:nvPr/>
        </p:nvSpPr>
        <p:spPr>
          <a:xfrm>
            <a:off x="279400" y="2438401"/>
            <a:ext cx="11633200" cy="559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GB" sz="8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a passion for learning, if you do you will never cease to grow.”</a:t>
            </a:r>
          </a:p>
          <a:p>
            <a:endParaRPr lang="en-GB" sz="5333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32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3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Anthony J.D Angelo</a:t>
            </a:r>
            <a:endParaRPr lang="en-US" sz="5333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1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25EA21-D51D-43B9-A661-47B003394F00}"/>
              </a:ext>
            </a:extLst>
          </p:cNvPr>
          <p:cNvSpPr/>
          <p:nvPr/>
        </p:nvSpPr>
        <p:spPr>
          <a:xfrm>
            <a:off x="485140" y="1616550"/>
            <a:ext cx="11198860" cy="627863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Recovery is a process of learning, growth and healing.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failures are events, not reflections of who we are.  And all events invite us to learn.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a growth mindset.  Reframe challenges as opportunities to learn.  Face insecurities and frustrations.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Recovery Colleges gives individuals a valued role as a student rather than as a patient.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2386388-177D-46DF-AEB2-67287FC1EAA3}"/>
              </a:ext>
            </a:extLst>
          </p:cNvPr>
          <p:cNvSpPr txBox="1">
            <a:spLocks/>
          </p:cNvSpPr>
          <p:nvPr/>
        </p:nvSpPr>
        <p:spPr bwMode="auto">
          <a:xfrm>
            <a:off x="320742" y="201085"/>
            <a:ext cx="11268008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in a recovery context</a:t>
            </a:r>
            <a:endParaRPr lang="en-US" alt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AutoShape 2">
            <a:extLst>
              <a:ext uri="{FF2B5EF4-FFF2-40B4-BE49-F238E27FC236}">
                <a16:creationId xmlns:a16="http://schemas.microsoft.com/office/drawing/2014/main" id="{D247B39D-F2B4-4B8B-9D0C-AF96AE30FF2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7421" y="1051911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020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8">
            <a:extLst>
              <a:ext uri="{FF2B5EF4-FFF2-40B4-BE49-F238E27FC236}">
                <a16:creationId xmlns:a16="http://schemas.microsoft.com/office/drawing/2014/main" id="{BF6D8D6C-41FD-4EC7-9472-AB6DCF8BE4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923" y="1130296"/>
            <a:ext cx="11014202" cy="31965"/>
          </a:xfrm>
          <a:prstGeom prst="line">
            <a:avLst/>
          </a:prstGeom>
          <a:noFill/>
          <a:ln w="12700">
            <a:solidFill>
              <a:srgbClr val="C6D3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D05DE-FC84-452D-93C6-41DC2CA0863E}"/>
              </a:ext>
            </a:extLst>
          </p:cNvPr>
          <p:cNvSpPr txBox="1"/>
          <p:nvPr/>
        </p:nvSpPr>
        <p:spPr>
          <a:xfrm>
            <a:off x="431561" y="188942"/>
            <a:ext cx="908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 Lessons</a:t>
            </a:r>
          </a:p>
        </p:txBody>
      </p:sp>
      <p:sp>
        <p:nvSpPr>
          <p:cNvPr id="4" name="object 36">
            <a:extLst>
              <a:ext uri="{FF2B5EF4-FFF2-40B4-BE49-F238E27FC236}">
                <a16:creationId xmlns:a16="http://schemas.microsoft.com/office/drawing/2014/main" id="{1EB7D569-2370-1B4E-8099-0473C2581862}"/>
              </a:ext>
            </a:extLst>
          </p:cNvPr>
          <p:cNvSpPr txBox="1"/>
          <p:nvPr/>
        </p:nvSpPr>
        <p:spPr>
          <a:xfrm>
            <a:off x="541923" y="1730079"/>
            <a:ext cx="11014202" cy="598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about a time in your life when you felt</a:t>
            </a:r>
            <a: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confused and frustrated, and how persisting through difficulty helped you improve more than sticking to what you already knew.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Spend a bit of time thinking about what it was like for you, your thoughts and feelings across the time.</a:t>
            </a:r>
          </a:p>
          <a:p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example reflecting on: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did you preserve with it?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was the value of challenge?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did you learn about yourself?</a:t>
            </a:r>
          </a:p>
          <a:p>
            <a:pPr marL="423468" marR="389658" indent="-415767">
              <a:buFont typeface="Arial" panose="020B0604020202020204" pitchFamily="34" charset="0"/>
              <a:buChar char="•"/>
            </a:pPr>
            <a:endParaRPr lang="en-GB" sz="500" spc="-19" dirty="0">
              <a:solidFill>
                <a:srgbClr val="858585"/>
              </a:solidFill>
              <a:latin typeface="Founders Grotesk Light"/>
              <a:cs typeface="Founders Grotesk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973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2032000"/>
            <a:ext cx="11810999" cy="5486400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232064" y="99485"/>
            <a:ext cx="11582400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a positive feedback loop</a:t>
            </a:r>
            <a:endParaRPr lang="en-US" altLang="en-US" sz="5333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3D9603-2A3A-4DBE-98F8-8A3B0CBA622B}"/>
              </a:ext>
            </a:extLst>
          </p:cNvPr>
          <p:cNvSpPr/>
          <p:nvPr/>
        </p:nvSpPr>
        <p:spPr>
          <a:xfrm>
            <a:off x="4819617" y="8369260"/>
            <a:ext cx="711021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67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Turn stumbling blocks into stepping stones.</a:t>
            </a:r>
            <a:endParaRPr lang="en-US" sz="2667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AutoShape 2">
            <a:extLst>
              <a:ext uri="{FF2B5EF4-FFF2-40B4-BE49-F238E27FC236}">
                <a16:creationId xmlns:a16="http://schemas.microsoft.com/office/drawing/2014/main" id="{F8A0C85B-289C-4AC4-AA55-7C9FF22752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" y="945389"/>
            <a:ext cx="11582400" cy="0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375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C51924-065F-4980-BA73-F039695763EE}"/>
              </a:ext>
            </a:extLst>
          </p:cNvPr>
          <p:cNvSpPr/>
          <p:nvPr/>
        </p:nvSpPr>
        <p:spPr>
          <a:xfrm>
            <a:off x="115078" y="2132994"/>
            <a:ext cx="11961844" cy="58346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GB" sz="8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“When you have finished changing, you’re finished.”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en-GB" sz="88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20000"/>
              </a:lnSpc>
              <a:spcAft>
                <a:spcPts val="800"/>
              </a:spcAft>
            </a:pPr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Benjamin Franklin</a:t>
            </a:r>
            <a:endParaRPr lang="en-GB" sz="5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4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95562B1-92FE-41FA-B245-F49B06EAFAFC}"/>
              </a:ext>
            </a:extLst>
          </p:cNvPr>
          <p:cNvSpPr txBox="1">
            <a:spLocks/>
          </p:cNvSpPr>
          <p:nvPr/>
        </p:nvSpPr>
        <p:spPr bwMode="auto">
          <a:xfrm>
            <a:off x="357352" y="203201"/>
            <a:ext cx="11326648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2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Activity</a:t>
            </a:r>
            <a:endParaRPr lang="en-US" alt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AutoShape 2">
            <a:extLst>
              <a:ext uri="{FF2B5EF4-FFF2-40B4-BE49-F238E27FC236}">
                <a16:creationId xmlns:a16="http://schemas.microsoft.com/office/drawing/2014/main" id="{13EE1109-73C6-47B8-B6A5-B5E5F29EEF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7421" y="1051911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68866FA-640C-4EB6-B5D8-BC75C276587C}"/>
              </a:ext>
            </a:extLst>
          </p:cNvPr>
          <p:cNvSpPr/>
          <p:nvPr/>
        </p:nvSpPr>
        <p:spPr>
          <a:xfrm>
            <a:off x="485140" y="2017456"/>
            <a:ext cx="11198860" cy="594008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things you want to learn.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things you can teach others.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lesson you have learned that you would like to share with someone younger than you.</a:t>
            </a:r>
          </a:p>
        </p:txBody>
      </p:sp>
    </p:spTree>
    <p:extLst>
      <p:ext uri="{BB962C8B-B14F-4D97-AF65-F5344CB8AC3E}">
        <p14:creationId xmlns:p14="http://schemas.microsoft.com/office/powerpoint/2010/main" val="4209847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95562B1-92FE-41FA-B245-F49B06EAFAFC}"/>
              </a:ext>
            </a:extLst>
          </p:cNvPr>
          <p:cNvSpPr txBox="1">
            <a:spLocks/>
          </p:cNvSpPr>
          <p:nvPr/>
        </p:nvSpPr>
        <p:spPr bwMode="auto">
          <a:xfrm>
            <a:off x="357352" y="203201"/>
            <a:ext cx="11326648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2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learning?</a:t>
            </a:r>
            <a:endParaRPr lang="en-US" alt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AutoShape 2">
            <a:extLst>
              <a:ext uri="{FF2B5EF4-FFF2-40B4-BE49-F238E27FC236}">
                <a16:creationId xmlns:a16="http://schemas.microsoft.com/office/drawing/2014/main" id="{13EE1109-73C6-47B8-B6A5-B5E5F29EEF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7421" y="1051911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1B7068A-B7F0-4CDD-B8C5-2F72ED849213}"/>
              </a:ext>
            </a:extLst>
          </p:cNvPr>
          <p:cNvSpPr/>
          <p:nvPr/>
        </p:nvSpPr>
        <p:spPr>
          <a:xfrm>
            <a:off x="427420" y="2522893"/>
            <a:ext cx="112565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“Acquiring knowledge and skills and having them readily available from memory so you can make sense of future problems and opportunities.”</a:t>
            </a:r>
            <a:endParaRPr lang="en-US" sz="60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7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95562B1-92FE-41FA-B245-F49B06EAFAFC}"/>
              </a:ext>
            </a:extLst>
          </p:cNvPr>
          <p:cNvSpPr txBox="1">
            <a:spLocks/>
          </p:cNvSpPr>
          <p:nvPr/>
        </p:nvSpPr>
        <p:spPr bwMode="auto">
          <a:xfrm>
            <a:off x="357352" y="203201"/>
            <a:ext cx="11326648" cy="8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267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</a:t>
            </a:r>
            <a:endParaRPr lang="en-US" altLang="en-US" sz="4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AutoShape 2">
            <a:extLst>
              <a:ext uri="{FF2B5EF4-FFF2-40B4-BE49-F238E27FC236}">
                <a16:creationId xmlns:a16="http://schemas.microsoft.com/office/drawing/2014/main" id="{13EE1109-73C6-47B8-B6A5-B5E5F29EEF8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7421" y="1051911"/>
            <a:ext cx="11256579" cy="26677"/>
          </a:xfrm>
          <a:prstGeom prst="straightConnector1">
            <a:avLst/>
          </a:prstGeom>
          <a:noFill/>
          <a:ln w="28575" algn="ctr">
            <a:solidFill>
              <a:srgbClr val="D6E34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97EB27E-03A6-49CF-BA67-5E1AFD16DE29}"/>
              </a:ext>
            </a:extLst>
          </p:cNvPr>
          <p:cNvSpPr/>
          <p:nvPr/>
        </p:nvSpPr>
        <p:spPr>
          <a:xfrm>
            <a:off x="485140" y="1616550"/>
            <a:ext cx="11198860" cy="68941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the following questions:</a:t>
            </a:r>
          </a:p>
          <a:p>
            <a:endParaRPr lang="en-US" alt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people learn?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can we learn more?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gets in the way?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it really matter what mindset we have?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mindsets changeable?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think working hard really means?</a:t>
            </a:r>
            <a:endParaRPr lang="en-US" altLang="en-US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4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527</Words>
  <Application>Microsoft Office PowerPoint</Application>
  <PresentationFormat>Custom</PresentationFormat>
  <Paragraphs>63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Founders Grotesk Light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Cooper</dc:creator>
  <cp:lastModifiedBy>Ben Cooper</cp:lastModifiedBy>
  <cp:revision>42</cp:revision>
  <dcterms:created xsi:type="dcterms:W3CDTF">2020-04-28T11:07:17Z</dcterms:created>
  <dcterms:modified xsi:type="dcterms:W3CDTF">2020-05-12T15:06:30Z</dcterms:modified>
</cp:coreProperties>
</file>