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7"/>
  </p:notesMasterIdLst>
  <p:sldIdLst>
    <p:sldId id="264" r:id="rId2"/>
    <p:sldId id="263" r:id="rId3"/>
    <p:sldId id="257" r:id="rId4"/>
    <p:sldId id="262" r:id="rId5"/>
    <p:sldId id="258" r:id="rId6"/>
  </p:sldIdLst>
  <p:sldSz cx="6858000" cy="9144000" type="screen4x3"/>
  <p:notesSz cx="6797675" cy="992822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83275" autoAdjust="0"/>
  </p:normalViewPr>
  <p:slideViewPr>
    <p:cSldViewPr snapToGrid="0">
      <p:cViewPr>
        <p:scale>
          <a:sx n="40" d="100"/>
          <a:sy n="40" d="100"/>
        </p:scale>
        <p:origin x="-2442" y="-180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1163532-75FF-43ED-A77F-865F14772AAD}" type="datetimeFigureOut">
              <a:rPr lang="en-GB" smtClean="0"/>
              <a:t>16/04/2020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143125" y="1241425"/>
            <a:ext cx="25114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78375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5ABD46C-EA64-4DDE-81F3-2B049DB293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722425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5ABD46C-EA64-4DDE-81F3-2B049DB293D8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4034401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endParaRPr lang="en-GB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5ABD46C-EA64-4DDE-81F3-2B049DB293D8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621780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E77BF-A719-4D39-B890-9B222EBD2CEF}" type="datetimeFigureOut">
              <a:rPr lang="en-GB" smtClean="0"/>
              <a:t>16/04/2020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A81A90-7665-4899-845D-9DDBD34343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40855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E77BF-A719-4D39-B890-9B222EBD2CEF}" type="datetimeFigureOut">
              <a:rPr lang="en-GB" smtClean="0"/>
              <a:t>16/04/2020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A81A90-7665-4899-845D-9DDBD34343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81961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E77BF-A719-4D39-B890-9B222EBD2CEF}" type="datetimeFigureOut">
              <a:rPr lang="en-GB" smtClean="0"/>
              <a:t>16/04/2020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A81A90-7665-4899-845D-9DDBD34343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706290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E77BF-A719-4D39-B890-9B222EBD2CEF}" type="datetimeFigureOut">
              <a:rPr lang="en-GB" smtClean="0"/>
              <a:t>16/04/2020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A81A90-7665-4899-845D-9DDBD34343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849089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E77BF-A719-4D39-B890-9B222EBD2CEF}" type="datetimeFigureOut">
              <a:rPr lang="en-GB" smtClean="0"/>
              <a:t>16/04/2020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A81A90-7665-4899-845D-9DDBD34343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71876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E77BF-A719-4D39-B890-9B222EBD2CEF}" type="datetimeFigureOut">
              <a:rPr lang="en-GB" smtClean="0"/>
              <a:t>16/04/2020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A81A90-7665-4899-845D-9DDBD34343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422770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E77BF-A719-4D39-B890-9B222EBD2CEF}" type="datetimeFigureOut">
              <a:rPr lang="en-GB" smtClean="0"/>
              <a:t>16/04/2020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A81A90-7665-4899-845D-9DDBD34343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887241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E77BF-A719-4D39-B890-9B222EBD2CEF}" type="datetimeFigureOut">
              <a:rPr lang="en-GB" smtClean="0"/>
              <a:t>16/04/2020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A81A90-7665-4899-845D-9DDBD34343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975054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E77BF-A719-4D39-B890-9B222EBD2CEF}" type="datetimeFigureOut">
              <a:rPr lang="en-GB" smtClean="0"/>
              <a:t>16/04/2020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A81A90-7665-4899-845D-9DDBD34343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473704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E77BF-A719-4D39-B890-9B222EBD2CEF}" type="datetimeFigureOut">
              <a:rPr lang="en-GB" smtClean="0"/>
              <a:t>16/04/2020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A81A90-7665-4899-845D-9DDBD34343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823291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E77BF-A719-4D39-B890-9B222EBD2CEF}" type="datetimeFigureOut">
              <a:rPr lang="en-GB" smtClean="0"/>
              <a:t>16/04/2020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A81A90-7665-4899-845D-9DDBD34343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831770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2E77BF-A719-4D39-B890-9B222EBD2CEF}" type="datetimeFigureOut">
              <a:rPr lang="en-GB" smtClean="0"/>
              <a:t>16/04/2020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A81A90-7665-4899-845D-9DDBD34343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073641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="" xmlns:a16="http://schemas.microsoft.com/office/drawing/2014/main" id="{BCB49BDC-9F49-44B4-B217-1219E6D31AA0}"/>
              </a:ext>
            </a:extLst>
          </p:cNvPr>
          <p:cNvPicPr/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1453"/>
          <a:stretch/>
        </p:blipFill>
        <p:spPr>
          <a:xfrm>
            <a:off x="2743202" y="216565"/>
            <a:ext cx="4114798" cy="552141"/>
          </a:xfrm>
          <a:prstGeom prst="rect">
            <a:avLst/>
          </a:prstGeom>
        </p:spPr>
      </p:pic>
      <p:sp>
        <p:nvSpPr>
          <p:cNvPr id="5" name="Text Box 2">
            <a:extLst>
              <a:ext uri="{FF2B5EF4-FFF2-40B4-BE49-F238E27FC236}">
                <a16:creationId xmlns="" xmlns:a16="http://schemas.microsoft.com/office/drawing/2014/main" id="{98E513EF-CA36-4C5C-AF12-248DC9670AE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9076" y="2564444"/>
            <a:ext cx="6112042" cy="24114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21917" tIns="60958" rIns="121917" bIns="60958" numCol="1" anchor="t" anchorCtr="0" compatLnSpc="1">
            <a:prstTxWarp prst="textNoShape">
              <a:avLst/>
            </a:prstTxWarp>
          </a:bodyPr>
          <a:lstStyle/>
          <a:p>
            <a:pPr defTabSz="121917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7200" b="1" dirty="0" smtClean="0">
                <a:latin typeface="Open Sans" panose="020B0606030504020204" pitchFamily="34" charset="0"/>
                <a:ea typeface="Times New Roman" panose="02020603050405020304" pitchFamily="18" charset="0"/>
                <a:cs typeface="Open Sans" panose="020B0606030504020204" pitchFamily="34" charset="0"/>
              </a:rPr>
              <a:t>Big I, </a:t>
            </a:r>
          </a:p>
          <a:p>
            <a:pPr defTabSz="121917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7200" b="1" dirty="0" smtClean="0">
                <a:latin typeface="Open Sans" panose="020B0606030504020204" pitchFamily="34" charset="0"/>
                <a:ea typeface="Times New Roman" panose="02020603050405020304" pitchFamily="18" charset="0"/>
                <a:cs typeface="Open Sans" panose="020B0606030504020204" pitchFamily="34" charset="0"/>
              </a:rPr>
              <a:t>Little </a:t>
            </a:r>
            <a:r>
              <a:rPr lang="en-US" altLang="en-US" sz="7200" b="1" dirty="0">
                <a:latin typeface="Open Sans" panose="020B0606030504020204" pitchFamily="34" charset="0"/>
                <a:ea typeface="Times New Roman" panose="02020603050405020304" pitchFamily="18" charset="0"/>
                <a:cs typeface="Open Sans" panose="020B0606030504020204" pitchFamily="34" charset="0"/>
              </a:rPr>
              <a:t>i</a:t>
            </a:r>
            <a:r>
              <a:rPr lang="en-US" altLang="en-US" sz="7200" b="1" dirty="0" smtClean="0">
                <a:latin typeface="Open Sans" panose="020B0606030504020204" pitchFamily="34" charset="0"/>
                <a:ea typeface="Times New Roman" panose="02020603050405020304" pitchFamily="18" charset="0"/>
                <a:cs typeface="Open Sans" panose="020B0606030504020204" pitchFamily="34" charset="0"/>
              </a:rPr>
              <a:t> exercise</a:t>
            </a:r>
            <a:endParaRPr lang="en-US" altLang="en-US" sz="4400" dirty="0">
              <a:latin typeface="Arial" panose="020B0604020202020204" pitchFamily="34" charset="0"/>
            </a:endParaRPr>
          </a:p>
        </p:txBody>
      </p:sp>
      <p:sp>
        <p:nvSpPr>
          <p:cNvPr id="6" name="Line 18">
            <a:extLst>
              <a:ext uri="{FF2B5EF4-FFF2-40B4-BE49-F238E27FC236}">
                <a16:creationId xmlns="" xmlns:a16="http://schemas.microsoft.com/office/drawing/2014/main" id="{DDFBB014-E877-41F8-9C3D-8FD3B0832744}"/>
              </a:ext>
            </a:extLst>
          </p:cNvPr>
          <p:cNvSpPr>
            <a:spLocks noChangeShapeType="1"/>
          </p:cNvSpPr>
          <p:nvPr/>
        </p:nvSpPr>
        <p:spPr bwMode="auto">
          <a:xfrm>
            <a:off x="409076" y="994164"/>
            <a:ext cx="6112042" cy="0"/>
          </a:xfrm>
          <a:prstGeom prst="line">
            <a:avLst/>
          </a:prstGeom>
          <a:noFill/>
          <a:ln w="12700">
            <a:solidFill>
              <a:srgbClr val="C6D30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917" tIns="60958" rIns="121917" bIns="60958" anchor="ctr"/>
          <a:lstStyle/>
          <a:p>
            <a:endParaRPr lang="en-US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pic>
        <p:nvPicPr>
          <p:cNvPr id="1026" name="Picture 2" descr="C:\Users\Ben\Desktop\Bridge-tag-Logo-updated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58588" y="8404217"/>
            <a:ext cx="1299411" cy="6041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3" name="Straight Connector 2"/>
          <p:cNvCxnSpPr/>
          <p:nvPr/>
        </p:nvCxnSpPr>
        <p:spPr>
          <a:xfrm>
            <a:off x="2430379" y="6304542"/>
            <a:ext cx="1684421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409078" y="6671941"/>
            <a:ext cx="6112040" cy="4680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20000"/>
              </a:lnSpc>
              <a:spcAft>
                <a:spcPts val="0"/>
              </a:spcAft>
            </a:pPr>
            <a:r>
              <a:rPr lang="en-GB" sz="2200" i="1" dirty="0">
                <a:latin typeface="Open Sans" panose="020B0606030504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“The self is too complex to be globally rated.”</a:t>
            </a:r>
            <a:endParaRPr lang="en-US" sz="2200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550069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="" xmlns:a16="http://schemas.microsoft.com/office/drawing/2014/main" id="{591E3F20-B986-44B6-9296-F41A7616CEEC}"/>
              </a:ext>
            </a:extLst>
          </p:cNvPr>
          <p:cNvSpPr/>
          <p:nvPr/>
        </p:nvSpPr>
        <p:spPr>
          <a:xfrm>
            <a:off x="0" y="120315"/>
            <a:ext cx="6858000" cy="892853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  <a:spcAft>
                <a:spcPts val="0"/>
              </a:spcAft>
            </a:pPr>
            <a:r>
              <a:rPr lang="en-GB" sz="2000" b="1" dirty="0">
                <a:latin typeface="Open Sans" panose="020B0606030504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Big I, Little </a:t>
            </a:r>
            <a:r>
              <a:rPr lang="en-GB" sz="2000" b="1" dirty="0" err="1">
                <a:latin typeface="Open Sans" panose="020B0606030504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GB" sz="2000" b="1" dirty="0">
                <a:latin typeface="Open Sans" panose="020B0606030504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exercise</a:t>
            </a:r>
          </a:p>
          <a:p>
            <a:pPr>
              <a:lnSpc>
                <a:spcPct val="120000"/>
              </a:lnSpc>
              <a:spcAft>
                <a:spcPts val="0"/>
              </a:spcAft>
            </a:pPr>
            <a:endParaRPr lang="en-GB" sz="2000" i="1" dirty="0">
              <a:latin typeface="Open Sans" panose="020B0606030504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20000"/>
              </a:lnSpc>
              <a:spcAft>
                <a:spcPts val="0"/>
              </a:spcAft>
            </a:pPr>
            <a:r>
              <a:rPr lang="en-GB" sz="2000" b="1" dirty="0">
                <a:latin typeface="Open Sans" panose="020B0606030504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2000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20000"/>
              </a:lnSpc>
              <a:spcAft>
                <a:spcPts val="0"/>
              </a:spcAft>
            </a:pPr>
            <a:r>
              <a:rPr lang="en-GB" sz="2000" dirty="0">
                <a:latin typeface="Open Sans" panose="020B0606030504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Self-acceptance, ‘the individual fully and unconditionally accepts him or herself whether or not he/she behaves intelligently, correctly, or competently and whether or not other people approve, respect, or love him/her.</a:t>
            </a:r>
            <a:endParaRPr lang="en-US" sz="2000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20000"/>
              </a:lnSpc>
              <a:spcAft>
                <a:spcPts val="0"/>
              </a:spcAft>
            </a:pPr>
            <a:r>
              <a:rPr lang="en-GB" sz="2000" dirty="0">
                <a:latin typeface="Open Sans" panose="020B0606030504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2000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20000"/>
              </a:lnSpc>
              <a:spcAft>
                <a:spcPts val="0"/>
              </a:spcAft>
            </a:pPr>
            <a:r>
              <a:rPr lang="en-GB" sz="2000" dirty="0">
                <a:latin typeface="Open Sans" panose="020B0606030504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Put simply it means, ‘accepting yourself with warts and all.’</a:t>
            </a:r>
          </a:p>
          <a:p>
            <a:pPr>
              <a:lnSpc>
                <a:spcPct val="120000"/>
              </a:lnSpc>
              <a:spcAft>
                <a:spcPts val="0"/>
              </a:spcAft>
            </a:pPr>
            <a:endParaRPr lang="en-GB" sz="2000" dirty="0">
              <a:latin typeface="Open Sans" panose="020B0606030504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20000"/>
              </a:lnSpc>
            </a:pPr>
            <a:r>
              <a:rPr lang="en-GB" sz="2000" dirty="0">
                <a:latin typeface="Open Sans" panose="020B0606030504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Big I, little </a:t>
            </a:r>
            <a:r>
              <a:rPr lang="en-GB" sz="2000" dirty="0" err="1">
                <a:latin typeface="Open Sans" panose="020B0606030504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GB" sz="2000" dirty="0">
                <a:latin typeface="Open Sans" panose="020B0606030504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technique was developed by Arnold Lazarus (1977) based on the concept of the egoless state.</a:t>
            </a:r>
          </a:p>
          <a:p>
            <a:pPr>
              <a:lnSpc>
                <a:spcPct val="120000"/>
              </a:lnSpc>
            </a:pPr>
            <a:endParaRPr lang="en-GB" sz="2000" dirty="0">
              <a:latin typeface="Open Sans" panose="020B0606030504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20000"/>
              </a:lnSpc>
            </a:pPr>
            <a:r>
              <a:rPr lang="en-GB" sz="2000" dirty="0">
                <a:latin typeface="Open Sans" panose="020B0606030504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Big “I” represents you, your totality.  And the little “</a:t>
            </a:r>
            <a:r>
              <a:rPr lang="en-GB" sz="2000" dirty="0" err="1">
                <a:latin typeface="Open Sans" panose="020B0606030504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i”s</a:t>
            </a:r>
            <a:r>
              <a:rPr lang="en-GB" sz="2000" dirty="0">
                <a:latin typeface="Open Sans" panose="020B0606030504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stand for various things about you, such as the way you smile, the kind of TV programmes you like and so on.</a:t>
            </a:r>
            <a:endParaRPr lang="en-US" sz="2000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20000"/>
              </a:lnSpc>
            </a:pPr>
            <a:endParaRPr lang="en-US" sz="2000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lnSpc>
                <a:spcPct val="120000"/>
              </a:lnSpc>
              <a:spcAft>
                <a:spcPts val="0"/>
              </a:spcAft>
            </a:pPr>
            <a:r>
              <a:rPr lang="en-GB" sz="2000" dirty="0">
                <a:latin typeface="Open Sans" panose="020B0606030504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secret of self-acceptance is to stop seeing ourselves as a single entity.  We are made up of hundreds of components parts.</a:t>
            </a:r>
            <a:endParaRPr lang="en-US" sz="16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653205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Related image">
            <a:extLst>
              <a:ext uri="{FF2B5EF4-FFF2-40B4-BE49-F238E27FC236}">
                <a16:creationId xmlns="" xmlns:a16="http://schemas.microsoft.com/office/drawing/2014/main" id="{0B91A35C-3386-46FE-A331-E5A190A1D78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373" t="16373" r="18182" b="13022"/>
          <a:stretch/>
        </p:blipFill>
        <p:spPr bwMode="auto">
          <a:xfrm>
            <a:off x="412308" y="755518"/>
            <a:ext cx="5627545" cy="83884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2" descr="Image result for i icon">
            <a:extLst>
              <a:ext uri="{FF2B5EF4-FFF2-40B4-BE49-F238E27FC236}">
                <a16:creationId xmlns="" xmlns:a16="http://schemas.microsoft.com/office/drawing/2014/main" id="{07928CD5-E6BE-4EF3-88DF-D7197B02382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1558" y="1534628"/>
            <a:ext cx="611505" cy="6115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2" descr="Image result for i icon">
            <a:extLst>
              <a:ext uri="{FF2B5EF4-FFF2-40B4-BE49-F238E27FC236}">
                <a16:creationId xmlns="" xmlns:a16="http://schemas.microsoft.com/office/drawing/2014/main" id="{42C3CF8E-7C28-4C70-BDB9-F56C85775E3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70196" y="1536531"/>
            <a:ext cx="611505" cy="6115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2" descr="Image result for i icon">
            <a:extLst>
              <a:ext uri="{FF2B5EF4-FFF2-40B4-BE49-F238E27FC236}">
                <a16:creationId xmlns="" xmlns:a16="http://schemas.microsoft.com/office/drawing/2014/main" id="{EBBBCB1B-94AA-462C-9858-7FC2B208346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13134" y="1491762"/>
            <a:ext cx="611505" cy="6115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2" descr="Image result for i icon">
            <a:extLst>
              <a:ext uri="{FF2B5EF4-FFF2-40B4-BE49-F238E27FC236}">
                <a16:creationId xmlns="" xmlns:a16="http://schemas.microsoft.com/office/drawing/2014/main" id="{B86CAAB0-3C96-4B21-90EA-B56E53D9A9B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0339" y="1491763"/>
            <a:ext cx="611505" cy="6115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2" descr="Image result for i icon">
            <a:extLst>
              <a:ext uri="{FF2B5EF4-FFF2-40B4-BE49-F238E27FC236}">
                <a16:creationId xmlns="" xmlns:a16="http://schemas.microsoft.com/office/drawing/2014/main" id="{7FA62C2E-A8E2-423D-BD09-4F42FBB96B5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76124" y="1491761"/>
            <a:ext cx="611505" cy="6115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Picture 2" descr="Image result for i icon">
            <a:extLst>
              <a:ext uri="{FF2B5EF4-FFF2-40B4-BE49-F238E27FC236}">
                <a16:creationId xmlns="" xmlns:a16="http://schemas.microsoft.com/office/drawing/2014/main" id="{260F76FA-0790-4F16-8B11-3AE796E775C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34008" y="1467701"/>
            <a:ext cx="611505" cy="6115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9" name="Picture 2" descr="Image result for i icon">
            <a:extLst>
              <a:ext uri="{FF2B5EF4-FFF2-40B4-BE49-F238E27FC236}">
                <a16:creationId xmlns="" xmlns:a16="http://schemas.microsoft.com/office/drawing/2014/main" id="{D6B96883-6145-44C8-9C8F-4EEEE9A20C8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8888" y="7091190"/>
            <a:ext cx="611505" cy="6115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" name="Picture 2" descr="Image result for i icon">
            <a:extLst>
              <a:ext uri="{FF2B5EF4-FFF2-40B4-BE49-F238E27FC236}">
                <a16:creationId xmlns="" xmlns:a16="http://schemas.microsoft.com/office/drawing/2014/main" id="{2EB96375-EA48-47D1-9A94-4CAAA819AD8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90393" y="7091189"/>
            <a:ext cx="611505" cy="6115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1" name="Picture 2" descr="Image result for i icon">
            <a:extLst>
              <a:ext uri="{FF2B5EF4-FFF2-40B4-BE49-F238E27FC236}">
                <a16:creationId xmlns="" xmlns:a16="http://schemas.microsoft.com/office/drawing/2014/main" id="{EBBC80D1-61E3-47C7-9673-4884CD35FC8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56039" y="7799549"/>
            <a:ext cx="611505" cy="6115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2" name="Picture 2" descr="Image result for i icon">
            <a:extLst>
              <a:ext uri="{FF2B5EF4-FFF2-40B4-BE49-F238E27FC236}">
                <a16:creationId xmlns="" xmlns:a16="http://schemas.microsoft.com/office/drawing/2014/main" id="{24004C81-F1EE-420E-AD88-DDA483F73CC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84677" y="7801452"/>
            <a:ext cx="611505" cy="6115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3" name="Picture 2" descr="Image result for i icon">
            <a:extLst>
              <a:ext uri="{FF2B5EF4-FFF2-40B4-BE49-F238E27FC236}">
                <a16:creationId xmlns="" xmlns:a16="http://schemas.microsoft.com/office/drawing/2014/main" id="{7FDF6952-CDC8-4004-82AA-DD6C62E320A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27615" y="7071184"/>
            <a:ext cx="611505" cy="6115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4" name="Picture 2" descr="Image result for i icon">
            <a:extLst>
              <a:ext uri="{FF2B5EF4-FFF2-40B4-BE49-F238E27FC236}">
                <a16:creationId xmlns="" xmlns:a16="http://schemas.microsoft.com/office/drawing/2014/main" id="{C5A09813-E5D5-4930-8760-0D0032D891E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27615" y="7756683"/>
            <a:ext cx="611505" cy="6115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5" name="Picture 2" descr="Image result for i icon">
            <a:extLst>
              <a:ext uri="{FF2B5EF4-FFF2-40B4-BE49-F238E27FC236}">
                <a16:creationId xmlns="" xmlns:a16="http://schemas.microsoft.com/office/drawing/2014/main" id="{B86D769B-92E7-46A0-8FF9-7C3AFCFCB7C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39120" y="7081664"/>
            <a:ext cx="611505" cy="6115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6" name="Picture 2" descr="Image result for i icon">
            <a:extLst>
              <a:ext uri="{FF2B5EF4-FFF2-40B4-BE49-F238E27FC236}">
                <a16:creationId xmlns="" xmlns:a16="http://schemas.microsoft.com/office/drawing/2014/main" id="{EA91BA56-F5B6-4DD2-AE15-7CFC5B905F1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24820" y="7756684"/>
            <a:ext cx="611505" cy="6115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7" name="Picture 2" descr="Image result for i icon">
            <a:extLst>
              <a:ext uri="{FF2B5EF4-FFF2-40B4-BE49-F238E27FC236}">
                <a16:creationId xmlns="" xmlns:a16="http://schemas.microsoft.com/office/drawing/2014/main" id="{F0F39321-85C5-4425-A30D-2AEEA14256A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0625" y="7091189"/>
            <a:ext cx="611505" cy="6115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8" name="Picture 2" descr="Image result for i icon">
            <a:extLst>
              <a:ext uri="{FF2B5EF4-FFF2-40B4-BE49-F238E27FC236}">
                <a16:creationId xmlns="" xmlns:a16="http://schemas.microsoft.com/office/drawing/2014/main" id="{7B5A2D20-A732-499B-901F-98D8DCB34E8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62130" y="7071184"/>
            <a:ext cx="611505" cy="6115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9" name="Picture 2" descr="Image result for i icon">
            <a:extLst>
              <a:ext uri="{FF2B5EF4-FFF2-40B4-BE49-F238E27FC236}">
                <a16:creationId xmlns="" xmlns:a16="http://schemas.microsoft.com/office/drawing/2014/main" id="{F359AD47-A5DC-484B-9C77-92487041953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90605" y="7756682"/>
            <a:ext cx="611505" cy="6115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0" name="Picture 2" descr="Image result for i icon">
            <a:extLst>
              <a:ext uri="{FF2B5EF4-FFF2-40B4-BE49-F238E27FC236}">
                <a16:creationId xmlns="" xmlns:a16="http://schemas.microsoft.com/office/drawing/2014/main" id="{6A9F5F12-0EA8-4011-9E0B-87F2D6F4876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20678" y="7756685"/>
            <a:ext cx="611505" cy="6115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3" name="Picture 2" descr="Image result for i icon">
            <a:extLst>
              <a:ext uri="{FF2B5EF4-FFF2-40B4-BE49-F238E27FC236}">
                <a16:creationId xmlns="" xmlns:a16="http://schemas.microsoft.com/office/drawing/2014/main" id="{8E7C6E00-FA60-404B-ACDF-0CD332809BF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81700" y="2196162"/>
            <a:ext cx="611505" cy="6115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4" name="Picture 2" descr="Image result for i icon">
            <a:extLst>
              <a:ext uri="{FF2B5EF4-FFF2-40B4-BE49-F238E27FC236}">
                <a16:creationId xmlns="" xmlns:a16="http://schemas.microsoft.com/office/drawing/2014/main" id="{D85BB5E6-AD0C-4B94-9FAC-B466FFAD6B1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1836" y="2207070"/>
            <a:ext cx="611505" cy="6115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5" name="Picture 2" descr="Image result for i icon">
            <a:extLst>
              <a:ext uri="{FF2B5EF4-FFF2-40B4-BE49-F238E27FC236}">
                <a16:creationId xmlns="" xmlns:a16="http://schemas.microsoft.com/office/drawing/2014/main" id="{C71EDB2A-3F7A-4955-8B00-AC2E81D9CEF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05238" y="2248381"/>
            <a:ext cx="611505" cy="6115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6" name="Picture 2" descr="Image result for i icon">
            <a:extLst>
              <a:ext uri="{FF2B5EF4-FFF2-40B4-BE49-F238E27FC236}">
                <a16:creationId xmlns="" xmlns:a16="http://schemas.microsoft.com/office/drawing/2014/main" id="{8CD5927A-3180-4C75-A41F-D6733BEF921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70195" y="2224746"/>
            <a:ext cx="611505" cy="6115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7" name="Picture 2" descr="Image result for i icon">
            <a:extLst>
              <a:ext uri="{FF2B5EF4-FFF2-40B4-BE49-F238E27FC236}">
                <a16:creationId xmlns="" xmlns:a16="http://schemas.microsoft.com/office/drawing/2014/main" id="{FF6EB066-9B11-4FB1-A71A-BD16FC8AE7C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86276" y="3051185"/>
            <a:ext cx="611505" cy="6115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8" name="Picture 2" descr="Image result for i icon">
            <a:extLst>
              <a:ext uri="{FF2B5EF4-FFF2-40B4-BE49-F238E27FC236}">
                <a16:creationId xmlns="" xmlns:a16="http://schemas.microsoft.com/office/drawing/2014/main" id="{357DA6BB-02DA-4462-806F-08F30235F9E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97781" y="3061665"/>
            <a:ext cx="611505" cy="6115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9" name="Picture 2" descr="Image result for i icon">
            <a:extLst>
              <a:ext uri="{FF2B5EF4-FFF2-40B4-BE49-F238E27FC236}">
                <a16:creationId xmlns="" xmlns:a16="http://schemas.microsoft.com/office/drawing/2014/main" id="{0D3259AD-47A1-415E-8C76-7256ACC05AA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63266" y="3071191"/>
            <a:ext cx="611505" cy="6115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0" name="Picture 2" descr="Image result for i icon">
            <a:extLst>
              <a:ext uri="{FF2B5EF4-FFF2-40B4-BE49-F238E27FC236}">
                <a16:creationId xmlns="" xmlns:a16="http://schemas.microsoft.com/office/drawing/2014/main" id="{B3E467D5-12C8-4B58-B2A9-7A04D734240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4771" y="3071190"/>
            <a:ext cx="611505" cy="6115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" name="Picture 2" descr="Image result for i icon">
            <a:extLst>
              <a:ext uri="{FF2B5EF4-FFF2-40B4-BE49-F238E27FC236}">
                <a16:creationId xmlns="" xmlns:a16="http://schemas.microsoft.com/office/drawing/2014/main" id="{21C1DE90-A79B-468A-906E-84AE56BE976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4836" y="3831897"/>
            <a:ext cx="611505" cy="6115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2" name="Picture 2" descr="Image result for i icon">
            <a:extLst>
              <a:ext uri="{FF2B5EF4-FFF2-40B4-BE49-F238E27FC236}">
                <a16:creationId xmlns="" xmlns:a16="http://schemas.microsoft.com/office/drawing/2014/main" id="{A77F4A7D-620A-497B-81BC-42503DD2B9D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66341" y="3842377"/>
            <a:ext cx="611505" cy="6115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3" name="Picture 2" descr="Image result for i icon">
            <a:extLst>
              <a:ext uri="{FF2B5EF4-FFF2-40B4-BE49-F238E27FC236}">
                <a16:creationId xmlns="" xmlns:a16="http://schemas.microsoft.com/office/drawing/2014/main" id="{E07C24DF-8197-46D9-93B1-FF938478BAF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84561" y="3851903"/>
            <a:ext cx="611505" cy="6115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4" name="Picture 2" descr="Image result for i icon">
            <a:extLst>
              <a:ext uri="{FF2B5EF4-FFF2-40B4-BE49-F238E27FC236}">
                <a16:creationId xmlns="" xmlns:a16="http://schemas.microsoft.com/office/drawing/2014/main" id="{9D738D26-76EC-45EC-9F75-4673F30299E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3331" y="3851902"/>
            <a:ext cx="611505" cy="6115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5" name="Picture 2" descr="Image result for i icon">
            <a:extLst>
              <a:ext uri="{FF2B5EF4-FFF2-40B4-BE49-F238E27FC236}">
                <a16:creationId xmlns="" xmlns:a16="http://schemas.microsoft.com/office/drawing/2014/main" id="{903F665D-806E-47CD-B4DB-4A1D51FECF6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66266" y="6205188"/>
            <a:ext cx="611505" cy="6115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6" name="Picture 2" descr="Image result for i icon">
            <a:extLst>
              <a:ext uri="{FF2B5EF4-FFF2-40B4-BE49-F238E27FC236}">
                <a16:creationId xmlns="" xmlns:a16="http://schemas.microsoft.com/office/drawing/2014/main" id="{B8CFDF72-A84D-49E4-B581-1841AC0A3BA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77771" y="6215668"/>
            <a:ext cx="611505" cy="6115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7" name="Picture 2" descr="Image result for i icon">
            <a:extLst>
              <a:ext uri="{FF2B5EF4-FFF2-40B4-BE49-F238E27FC236}">
                <a16:creationId xmlns="" xmlns:a16="http://schemas.microsoft.com/office/drawing/2014/main" id="{C4700AC4-91C5-431D-A47A-6A481CAAD8A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43256" y="6225194"/>
            <a:ext cx="611505" cy="6115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8" name="Picture 2" descr="Image result for i icon">
            <a:extLst>
              <a:ext uri="{FF2B5EF4-FFF2-40B4-BE49-F238E27FC236}">
                <a16:creationId xmlns="" xmlns:a16="http://schemas.microsoft.com/office/drawing/2014/main" id="{400C22E9-3449-4DFA-B746-F2392588521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54761" y="6225193"/>
            <a:ext cx="611505" cy="6115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9" name="Picture 2" descr="Image result for i icon">
            <a:extLst>
              <a:ext uri="{FF2B5EF4-FFF2-40B4-BE49-F238E27FC236}">
                <a16:creationId xmlns="" xmlns:a16="http://schemas.microsoft.com/office/drawing/2014/main" id="{190F77AE-A693-4CC5-84FE-63044B9A5B0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34101" y="5425898"/>
            <a:ext cx="611505" cy="6115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0" name="Picture 2" descr="Image result for i icon">
            <a:extLst>
              <a:ext uri="{FF2B5EF4-FFF2-40B4-BE49-F238E27FC236}">
                <a16:creationId xmlns="" xmlns:a16="http://schemas.microsoft.com/office/drawing/2014/main" id="{AD71324A-83C6-4386-A6DD-81E6FB83520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45606" y="5436378"/>
            <a:ext cx="611505" cy="6115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" name="Picture 2" descr="Image result for i icon">
            <a:extLst>
              <a:ext uri="{FF2B5EF4-FFF2-40B4-BE49-F238E27FC236}">
                <a16:creationId xmlns="" xmlns:a16="http://schemas.microsoft.com/office/drawing/2014/main" id="{D5F9B63A-3512-4722-94E0-479D691C5C6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11091" y="5445904"/>
            <a:ext cx="611505" cy="6115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2" name="Picture 2" descr="Image result for i icon">
            <a:extLst>
              <a:ext uri="{FF2B5EF4-FFF2-40B4-BE49-F238E27FC236}">
                <a16:creationId xmlns="" xmlns:a16="http://schemas.microsoft.com/office/drawing/2014/main" id="{516954CA-A3CE-4488-B0BD-EAA0D25E669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22596" y="5445903"/>
            <a:ext cx="611505" cy="6115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3" name="Picture 2" descr="Image result for i icon">
            <a:extLst>
              <a:ext uri="{FF2B5EF4-FFF2-40B4-BE49-F238E27FC236}">
                <a16:creationId xmlns="" xmlns:a16="http://schemas.microsoft.com/office/drawing/2014/main" id="{F81A62D9-FFDD-4D19-80D6-CC65BAC88FD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84623" y="4646278"/>
            <a:ext cx="611505" cy="6115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4" name="Picture 2" descr="Image result for i icon">
            <a:extLst>
              <a:ext uri="{FF2B5EF4-FFF2-40B4-BE49-F238E27FC236}">
                <a16:creationId xmlns="" xmlns:a16="http://schemas.microsoft.com/office/drawing/2014/main" id="{2253E416-ACAC-418E-8E5B-01A9D91CBFB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96128" y="4656758"/>
            <a:ext cx="611505" cy="6115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5" name="Picture 2" descr="Image result for i icon">
            <a:extLst>
              <a:ext uri="{FF2B5EF4-FFF2-40B4-BE49-F238E27FC236}">
                <a16:creationId xmlns="" xmlns:a16="http://schemas.microsoft.com/office/drawing/2014/main" id="{D617E0FD-61F1-47CB-8BE8-10FE44D982A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61613" y="4666284"/>
            <a:ext cx="611505" cy="6115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6" name="Picture 2" descr="Image result for i icon">
            <a:extLst>
              <a:ext uri="{FF2B5EF4-FFF2-40B4-BE49-F238E27FC236}">
                <a16:creationId xmlns="" xmlns:a16="http://schemas.microsoft.com/office/drawing/2014/main" id="{9B7FD54E-D82A-4134-924C-255771BED50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3118" y="4666283"/>
            <a:ext cx="611505" cy="6115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7" name="TextBox 66">
            <a:extLst>
              <a:ext uri="{FF2B5EF4-FFF2-40B4-BE49-F238E27FC236}">
                <a16:creationId xmlns="" xmlns:a16="http://schemas.microsoft.com/office/drawing/2014/main" id="{48BD6D53-968C-4C2A-9B5F-E4609A4674C7}"/>
              </a:ext>
            </a:extLst>
          </p:cNvPr>
          <p:cNvSpPr txBox="1"/>
          <p:nvPr/>
        </p:nvSpPr>
        <p:spPr>
          <a:xfrm>
            <a:off x="171450" y="125730"/>
            <a:ext cx="64693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Big I, Little </a:t>
            </a:r>
            <a:r>
              <a:rPr lang="en-GB" sz="3600" b="1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</a:t>
            </a:r>
            <a:r>
              <a:rPr lang="en-GB" sz="36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exercise</a:t>
            </a:r>
          </a:p>
        </p:txBody>
      </p:sp>
      <p:pic>
        <p:nvPicPr>
          <p:cNvPr id="68" name="Picture 2" descr="Image result for i icon">
            <a:extLst>
              <a:ext uri="{FF2B5EF4-FFF2-40B4-BE49-F238E27FC236}">
                <a16:creationId xmlns="" xmlns:a16="http://schemas.microsoft.com/office/drawing/2014/main" id="{7FA62C2E-A8E2-423D-BD09-4F42FBB96B5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60083" y="2197610"/>
            <a:ext cx="611505" cy="6115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9" name="Picture 2" descr="Image result for i icon">
            <a:extLst>
              <a:ext uri="{FF2B5EF4-FFF2-40B4-BE49-F238E27FC236}">
                <a16:creationId xmlns="" xmlns:a16="http://schemas.microsoft.com/office/drawing/2014/main" id="{260F76FA-0790-4F16-8B11-3AE796E775C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69841" y="2197613"/>
            <a:ext cx="611505" cy="6115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0" name="Speech Bubble: Rectangle with Corners Rounded 3">
            <a:extLst>
              <a:ext uri="{FF2B5EF4-FFF2-40B4-BE49-F238E27FC236}">
                <a16:creationId xmlns="" xmlns:a16="http://schemas.microsoft.com/office/drawing/2014/main" id="{7943D17D-7071-43B7-BAA2-DF264EA5842B}"/>
              </a:ext>
            </a:extLst>
          </p:cNvPr>
          <p:cNvSpPr/>
          <p:nvPr/>
        </p:nvSpPr>
        <p:spPr>
          <a:xfrm>
            <a:off x="61032" y="3478947"/>
            <a:ext cx="1772948" cy="984461"/>
          </a:xfrm>
          <a:prstGeom prst="wedgeRoundRectCallout">
            <a:avLst>
              <a:gd name="adj1" fmla="val 35659"/>
              <a:gd name="adj2" fmla="val 86053"/>
              <a:gd name="adj3" fmla="val 16667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dirty="0">
                <a:solidFill>
                  <a:sysClr val="windowText" lastClr="00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This Big ‘I’ represents you in your totality</a:t>
            </a:r>
          </a:p>
        </p:txBody>
      </p:sp>
      <p:sp>
        <p:nvSpPr>
          <p:cNvPr id="71" name="Speech Bubble: Rectangle with Corners Rounded 4">
            <a:extLst>
              <a:ext uri="{FF2B5EF4-FFF2-40B4-BE49-F238E27FC236}">
                <a16:creationId xmlns="" xmlns:a16="http://schemas.microsoft.com/office/drawing/2014/main" id="{7E3D2AFB-88BF-4515-BE46-74475B505C71}"/>
              </a:ext>
            </a:extLst>
          </p:cNvPr>
          <p:cNvSpPr/>
          <p:nvPr/>
        </p:nvSpPr>
        <p:spPr>
          <a:xfrm>
            <a:off x="4894287" y="5177225"/>
            <a:ext cx="1746543" cy="1026394"/>
          </a:xfrm>
          <a:prstGeom prst="wedgeRoundRectCallout">
            <a:avLst>
              <a:gd name="adj1" fmla="val -39082"/>
              <a:gd name="adj2" fmla="val 83434"/>
              <a:gd name="adj3" fmla="val 16667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dirty="0">
                <a:solidFill>
                  <a:sysClr val="windowText" lastClr="00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However, we are made of hundreds of ‘i’s’</a:t>
            </a:r>
          </a:p>
        </p:txBody>
      </p:sp>
    </p:spTree>
    <p:extLst>
      <p:ext uri="{BB962C8B-B14F-4D97-AF65-F5344CB8AC3E}">
        <p14:creationId xmlns:p14="http://schemas.microsoft.com/office/powerpoint/2010/main" val="18215151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3C1A8B27-6A57-42A1-AA45-EA064F8183E0}"/>
              </a:ext>
            </a:extLst>
          </p:cNvPr>
          <p:cNvSpPr txBox="1"/>
          <p:nvPr/>
        </p:nvSpPr>
        <p:spPr>
          <a:xfrm>
            <a:off x="171450" y="125730"/>
            <a:ext cx="64693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Big I, Little </a:t>
            </a:r>
            <a:r>
              <a:rPr lang="en-GB" sz="3600" b="1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</a:t>
            </a:r>
            <a:r>
              <a:rPr lang="en-GB" sz="36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exercise</a:t>
            </a:r>
          </a:p>
        </p:txBody>
      </p:sp>
      <p:sp>
        <p:nvSpPr>
          <p:cNvPr id="5" name="Title 1">
            <a:extLst>
              <a:ext uri="{FF2B5EF4-FFF2-40B4-BE49-F238E27FC236}">
                <a16:creationId xmlns="" xmlns:a16="http://schemas.microsoft.com/office/drawing/2014/main" id="{B6932F82-1229-4A9B-8C69-FDF1986A40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2172" y="1293863"/>
            <a:ext cx="6347936" cy="1792237"/>
          </a:xfrm>
        </p:spPr>
        <p:txBody>
          <a:bodyPr anchor="t">
            <a:noAutofit/>
          </a:bodyPr>
          <a:lstStyle/>
          <a:p>
            <a:r>
              <a:rPr lang="en-GB" sz="28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Instructions:</a:t>
            </a:r>
            <a:br>
              <a:rPr lang="en-GB" sz="28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</a:br>
            <a:r>
              <a:rPr lang="en-GB" sz="28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/>
            </a:r>
            <a:br>
              <a:rPr lang="en-GB" sz="28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</a:br>
            <a:r>
              <a:rPr lang="en-GB" sz="28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Fill in this big I with a few things about you.</a:t>
            </a:r>
            <a:endParaRPr lang="en-GB" sz="40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="" xmlns:a16="http://schemas.microsoft.com/office/drawing/2014/main" id="{9570F0A2-1F9F-4D36-80A7-8E5C9A5E1C16}"/>
              </a:ext>
            </a:extLst>
          </p:cNvPr>
          <p:cNvSpPr/>
          <p:nvPr/>
        </p:nvSpPr>
        <p:spPr>
          <a:xfrm>
            <a:off x="255032" y="3447882"/>
            <a:ext cx="6302216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8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Consider the following questions: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28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8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What would your family and friends say were some of your good points?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28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8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What negative things would they say about you?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28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8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Now, what about any neutral or indifferent things about yourself?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40057256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Related image">
            <a:extLst>
              <a:ext uri="{FF2B5EF4-FFF2-40B4-BE49-F238E27FC236}">
                <a16:creationId xmlns="" xmlns:a16="http://schemas.microsoft.com/office/drawing/2014/main" id="{0BA58157-6BEF-4694-8013-991F643673C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373" t="16373" r="18182" b="13022"/>
          <a:stretch/>
        </p:blipFill>
        <p:spPr bwMode="auto">
          <a:xfrm>
            <a:off x="254341" y="0"/>
            <a:ext cx="6349318" cy="9144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292913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263</TotalTime>
  <Words>100</Words>
  <Application>Microsoft Office PowerPoint</Application>
  <PresentationFormat>On-screen Show (4:3)</PresentationFormat>
  <Paragraphs>29</Paragraphs>
  <Slides>5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PowerPoint Presentation</vt:lpstr>
      <vt:lpstr>PowerPoint Presentation</vt:lpstr>
      <vt:lpstr>PowerPoint Presentation</vt:lpstr>
      <vt:lpstr>Instructions:  Fill in this big I with a few things about you.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Ben Cooper</dc:creator>
  <cp:lastModifiedBy>Ben</cp:lastModifiedBy>
  <cp:revision>17</cp:revision>
  <cp:lastPrinted>2019-08-01T10:08:03Z</cp:lastPrinted>
  <dcterms:created xsi:type="dcterms:W3CDTF">2019-06-03T13:36:17Z</dcterms:created>
  <dcterms:modified xsi:type="dcterms:W3CDTF">2020-04-16T13:24:21Z</dcterms:modified>
</cp:coreProperties>
</file>