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465" r:id="rId2"/>
    <p:sldId id="470" r:id="rId3"/>
    <p:sldId id="471" r:id="rId4"/>
    <p:sldId id="481" r:id="rId5"/>
    <p:sldId id="482" r:id="rId6"/>
    <p:sldId id="475" r:id="rId7"/>
    <p:sldId id="473" r:id="rId8"/>
    <p:sldId id="474" r:id="rId9"/>
    <p:sldId id="483" r:id="rId10"/>
    <p:sldId id="477" r:id="rId11"/>
    <p:sldId id="480" r:id="rId12"/>
    <p:sldId id="472" r:id="rId13"/>
    <p:sldId id="479" r:id="rId14"/>
    <p:sldId id="476" r:id="rId15"/>
  </p:sldIdLst>
  <p:sldSz cx="12192000" cy="9144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1044" y="66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34F4-880D-4DA1-A8E4-6EE0E46699E7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4D3D3-7F56-4886-BEBD-C02AA4D31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9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2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21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8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8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9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3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9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5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6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6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7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8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DEB2-7C84-46A4-8C23-F304E1276CC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8E513EF-CA36-4C5C-AF12-248DC967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07952"/>
            <a:ext cx="10941049" cy="37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Money &amp; </a:t>
            </a:r>
          </a:p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Finance</a:t>
            </a:r>
            <a:endParaRPr lang="en-US" altLang="en-US" sz="6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49BDC-9F49-44B4-B217-1219E6D31A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3"/>
          <a:stretch/>
        </p:blipFill>
        <p:spPr>
          <a:xfrm>
            <a:off x="6204093" y="203201"/>
            <a:ext cx="5886307" cy="820771"/>
          </a:xfrm>
          <a:prstGeom prst="rect">
            <a:avLst/>
          </a:prstGeom>
        </p:spPr>
      </p:pic>
      <p:sp>
        <p:nvSpPr>
          <p:cNvPr id="7" name="Line 18">
            <a:extLst>
              <a:ext uri="{FF2B5EF4-FFF2-40B4-BE49-F238E27FC236}">
                <a16:creationId xmlns:a16="http://schemas.microsoft.com/office/drawing/2014/main" id="{DDFBB014-E877-41F8-9C3D-8FD3B0832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6" y="1210733"/>
            <a:ext cx="10941049" cy="0"/>
          </a:xfrm>
          <a:prstGeom prst="line">
            <a:avLst/>
          </a:prstGeom>
          <a:noFill/>
          <a:ln w="12700">
            <a:solidFill>
              <a:srgbClr val="C6D3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Ben\Desktop\Bridge-tag-Logo-upda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1" y="8024944"/>
            <a:ext cx="1883669" cy="8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8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 Jar Approach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0" y="1412811"/>
            <a:ext cx="11256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Jam-jar accounts are specially designed to let you divide your money into different 'jars' within a single account.  When money comes into your account, an agreed amount is set aside for essential bills - it is a great way of making sure your bills are covered and your money goes exactly where you want it to.</a:t>
            </a:r>
          </a:p>
        </p:txBody>
      </p:sp>
      <p:pic>
        <p:nvPicPr>
          <p:cNvPr id="2050" name="Picture 2" descr="Money Management: The 6 Jars System | T. Harv Eker Blog">
            <a:extLst>
              <a:ext uri="{FF2B5EF4-FFF2-40B4-BE49-F238E27FC236}">
                <a16:creationId xmlns:a16="http://schemas.microsoft.com/office/drawing/2014/main" id="{19EED994-96A6-441B-A3E7-195EC60A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4" y="3991687"/>
            <a:ext cx="67151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5D0D3C-B6F1-4C7F-8D71-2D7E2AE64D76}"/>
              </a:ext>
            </a:extLst>
          </p:cNvPr>
          <p:cNvSpPr/>
          <p:nvPr/>
        </p:nvSpPr>
        <p:spPr>
          <a:xfrm>
            <a:off x="325821" y="3991687"/>
            <a:ext cx="4432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need to spend, you take the money out of the relevant pot.</a:t>
            </a:r>
          </a:p>
          <a:p>
            <a:endParaRPr lang="en-GB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an eye on the different pots to make sure your budget matches what you’re actually spending.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stick to a rule of ‘when it’s gone, it’s gone’</a:t>
            </a:r>
          </a:p>
          <a:p>
            <a:endParaRPr lang="en-GB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2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C3A2511-929A-4EFE-9168-B5DC1A39AFA1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goals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AFCAC3F-8B1B-4092-A1B0-A52C6DAFA5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6FA28F7-5131-444D-95DA-D76CB5451F56}"/>
              </a:ext>
            </a:extLst>
          </p:cNvPr>
          <p:cNvSpPr/>
          <p:nvPr/>
        </p:nvSpPr>
        <p:spPr>
          <a:xfrm>
            <a:off x="408370" y="2887696"/>
            <a:ext cx="5059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goals maybe: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holiday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fees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paying off credit card debts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0F0A3E-36D6-4611-8247-2BBA2A2FB422}"/>
              </a:ext>
            </a:extLst>
          </p:cNvPr>
          <p:cNvSpPr/>
          <p:nvPr/>
        </p:nvSpPr>
        <p:spPr>
          <a:xfrm>
            <a:off x="408370" y="1445591"/>
            <a:ext cx="11174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your short and long-term financial goals and create a realistic plan to reach them.</a:t>
            </a:r>
          </a:p>
        </p:txBody>
      </p:sp>
      <p:pic>
        <p:nvPicPr>
          <p:cNvPr id="8" name="Picture 2" descr="Piggy bank with gold coin Royalty Free Vector Image">
            <a:extLst>
              <a:ext uri="{FF2B5EF4-FFF2-40B4-BE49-F238E27FC236}">
                <a16:creationId xmlns:a16="http://schemas.microsoft.com/office/drawing/2014/main" id="{811C6449-3A25-4378-AE7B-5A929FD8B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16240" r="8257" b="14445"/>
          <a:stretch/>
        </p:blipFill>
        <p:spPr bwMode="auto">
          <a:xfrm>
            <a:off x="6315895" y="3965235"/>
            <a:ext cx="5467735" cy="48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1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d-267E0FF0-C4B5-455E-85C7-1602F9863376">
            <a:extLst>
              <a:ext uri="{FF2B5EF4-FFF2-40B4-BE49-F238E27FC236}">
                <a16:creationId xmlns:a16="http://schemas.microsoft.com/office/drawing/2014/main" id="{6BB0CB6A-FAB3-4942-8A4F-099DC07D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8" y="0"/>
            <a:ext cx="91440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2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D7E900-0123-4A96-BD07-30A9C4A87E16}"/>
              </a:ext>
            </a:extLst>
          </p:cNvPr>
          <p:cNvSpPr/>
          <p:nvPr/>
        </p:nvSpPr>
        <p:spPr>
          <a:xfrm>
            <a:off x="408370" y="1538455"/>
            <a:ext cx="1125657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personal budget.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 money journal - it can help you see clearly when you lose motivation to control your finances or when you might spend more money than normal to make you feel better.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yourself a regular time, maybe once a week or month to look at your bills and bank balance.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go to the supermarket without a shopping list.  Otherwise, you're buying food you want, not food you need.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to cook and repair things.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impulse buys. For an item you “must have,” wait 24 hours before buying it. You may find that you don’t really have to have it after all.</a:t>
            </a: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yourself ‘opening times’ for online shops.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121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seeking professional advice.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0D60927-77AA-4F9C-B297-14B504D963CB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Tops Tips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A669FD8-E525-44AE-87B8-400342FC4C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266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ent Budgeting Planner - incl. spreadsheets to help you budget ...">
            <a:extLst>
              <a:ext uri="{FF2B5EF4-FFF2-40B4-BE49-F238E27FC236}">
                <a16:creationId xmlns:a16="http://schemas.microsoft.com/office/drawing/2014/main" id="{C74257FD-F550-4E51-9559-3F9E9B09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6" y="269421"/>
            <a:ext cx="3543689" cy="35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st Financial Quotes: 15 Awesome Finance Quote Pictures from ...">
            <a:extLst>
              <a:ext uri="{FF2B5EF4-FFF2-40B4-BE49-F238E27FC236}">
                <a16:creationId xmlns:a16="http://schemas.microsoft.com/office/drawing/2014/main" id="{B0DFCFD1-36A1-4F8B-975E-BF14F1F04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/>
          <a:stretch/>
        </p:blipFill>
        <p:spPr bwMode="auto">
          <a:xfrm>
            <a:off x="165229" y="4105469"/>
            <a:ext cx="5372100" cy="47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9 Wise Money Quotes | SUCCESS">
            <a:extLst>
              <a:ext uri="{FF2B5EF4-FFF2-40B4-BE49-F238E27FC236}">
                <a16:creationId xmlns:a16="http://schemas.microsoft.com/office/drawing/2014/main" id="{D140EF97-F929-48BB-A683-905D2E839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6096000" y="186613"/>
            <a:ext cx="5741437" cy="40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Financial Ladder: The Goals of Personal Finance — Spend Your ...">
            <a:extLst>
              <a:ext uri="{FF2B5EF4-FFF2-40B4-BE49-F238E27FC236}">
                <a16:creationId xmlns:a16="http://schemas.microsoft.com/office/drawing/2014/main" id="{9935BF8F-43AE-4104-BBA5-E7A038EA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88" y="4644895"/>
            <a:ext cx="6288983" cy="42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52386" y="271110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wellbeing in a recovery context</a:t>
            </a:r>
            <a:endParaRPr lang="en-US" altLang="en-US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1" y="1863621"/>
            <a:ext cx="11256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 buys pleasure, and it also buys security.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wellbeing is about a sense of security and feeling as though you have enough money to meet your basic needs – to buy food and shelter.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also about being in control of your day-to-day finances and having the financial freedom to make choices that allow you to enjoy life.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ey and mental health facts and statistics - A Money and Mental ...">
            <a:extLst>
              <a:ext uri="{FF2B5EF4-FFF2-40B4-BE49-F238E27FC236}">
                <a16:creationId xmlns:a16="http://schemas.microsoft.com/office/drawing/2014/main" id="{CB986D00-7457-4C6C-BF26-5A6FB0CE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7" y="1968759"/>
            <a:ext cx="11532634" cy="57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5564F8-F701-4590-8490-3C80EA5910E4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 and Mental Health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AutoShape 2">
            <a:extLst>
              <a:ext uri="{FF2B5EF4-FFF2-40B4-BE49-F238E27FC236}">
                <a16:creationId xmlns:a16="http://schemas.microsoft.com/office/drawing/2014/main" id="{23531C36-A65E-4AE7-84B4-A9696A66B2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9B2790-4D88-4656-9972-81539B396157}"/>
              </a:ext>
            </a:extLst>
          </p:cNvPr>
          <p:cNvSpPr/>
          <p:nvPr/>
        </p:nvSpPr>
        <p:spPr>
          <a:xfrm>
            <a:off x="3493611" y="8556485"/>
            <a:ext cx="817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Money and Mental Health Policy Institute. 2019.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4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 and Me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0" y="1628537"/>
            <a:ext cx="112565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 following questions:</a:t>
            </a:r>
          </a:p>
          <a:p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money mean to you personally?  How did this attitude come to form?  What were your family’s values about money?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2121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bad financial habits?  (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when you spend money and why.)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biggest concern about money?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 hopes and dreams about money?</a:t>
            </a:r>
          </a:p>
        </p:txBody>
      </p:sp>
    </p:spTree>
    <p:extLst>
      <p:ext uri="{BB962C8B-B14F-4D97-AF65-F5344CB8AC3E}">
        <p14:creationId xmlns:p14="http://schemas.microsoft.com/office/powerpoint/2010/main" val="34936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76245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 sentence completion exercise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0" y="1423265"/>
            <a:ext cx="1125657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independent.</a:t>
            </a:r>
          </a:p>
          <a:p>
            <a:endParaRPr lang="en-GB" sz="3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avoiding stress.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  <a:p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me, having enough money means…</a:t>
            </a:r>
          </a:p>
        </p:txBody>
      </p:sp>
    </p:spTree>
    <p:extLst>
      <p:ext uri="{BB962C8B-B14F-4D97-AF65-F5344CB8AC3E}">
        <p14:creationId xmlns:p14="http://schemas.microsoft.com/office/powerpoint/2010/main" val="326841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3F73D-7B3D-4B49-BC3F-8BB727953772}"/>
              </a:ext>
            </a:extLst>
          </p:cNvPr>
          <p:cNvSpPr/>
          <p:nvPr/>
        </p:nvSpPr>
        <p:spPr>
          <a:xfrm>
            <a:off x="408371" y="1397432"/>
            <a:ext cx="11256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budget is simply a plan for how you will use your money.  It can also be called a spending plan.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Comparing and tracking income and outgoings is key to successful budgeting, and can help you make the most of your money. 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 every pound a job to do and if it doesn’t have a job, give it one. For example, putting money into savings, allocating to different bills or personal spending. </a:t>
            </a:r>
            <a:r>
              <a:rPr lang="en-GB" sz="2800" dirty="0"/>
              <a:t>	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0BD37EE-CA6A-4411-9711-6BDE8C2405A8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C282F62-9C86-4CEE-854A-85387C3F70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26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E05ABB52-2E19-4645-9B9E-1746D096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1" y="5684478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4696669A-B591-43C2-B6CD-F1186361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87" y="5705332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E899D0D7-49C4-454E-B70B-E5ACD892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1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44FEC0F5-57BB-45E4-96CB-650D92ED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8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69FCD70D-0F85-40AB-B55E-4AEE88AB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83" y="5705332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E2B369E8-246C-4B7E-90E9-14878BE9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69" y="5705332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AD8D57B0-9712-4BDF-AFFA-1E424BA8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8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F46CBA71-BD21-4DC8-B81B-80874B5E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65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13D70920-2010-4CEB-9840-AA35CDB5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36" y="5725428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D17296C4-3977-4E39-81E4-C05F9D04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652" y="5684478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8B0DF61C-7F78-4E41-9FF0-66447671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36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ritish, currency, money, pound, sign, sterling, symbol icon">
            <a:extLst>
              <a:ext uri="{FF2B5EF4-FFF2-40B4-BE49-F238E27FC236}">
                <a16:creationId xmlns:a16="http://schemas.microsoft.com/office/drawing/2014/main" id="{30763F52-F752-4C1C-9CAE-C5630FBF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02" y="7291817"/>
            <a:ext cx="1422298" cy="1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a budget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0" y="1479246"/>
            <a:ext cx="111740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Gives a sense of control.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you aware of what is going on with your money.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organise your spending and saving.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Keeps you focused on goals/priorities.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Enables planning for expected and unexpected costs.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when making wider plans.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536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50/20/30 Budget Rule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1" y="1599423"/>
            <a:ext cx="112565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Senator Elizabeth Warren popularised the so-called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"50/20/30 budget rule"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her book, 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Your Worth: The Ultimate Lifetime Money Plan.</a:t>
            </a:r>
          </a:p>
          <a:p>
            <a:endParaRPr lang="en-GB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rule states that you should spend up to 50% of your after-tax income on needs and obligations that you must-have or must-do.</a:t>
            </a: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remaining half should be split up between 20% savings and debt repayment and 30% to everything else that you might want.</a:t>
            </a: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Needs are those bills that you absolutely must pay and are the things necessary for survival.  E.g. rent or mortgage payments, food shopping and utilities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Savings and also debt repayments.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Wants are all the things you spend money on that are not absolutely essential. This includes eating out, gym memberships, vacations, the latest electronic gadget, and a subscription to Netflix etc.  </a:t>
            </a:r>
          </a:p>
        </p:txBody>
      </p:sp>
    </p:spTree>
    <p:extLst>
      <p:ext uri="{BB962C8B-B14F-4D97-AF65-F5344CB8AC3E}">
        <p14:creationId xmlns:p14="http://schemas.microsoft.com/office/powerpoint/2010/main" val="28782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4B25CB-DDF6-4749-B525-A4519CBD1D39}"/>
              </a:ext>
            </a:extLst>
          </p:cNvPr>
          <p:cNvSpPr txBox="1">
            <a:spLocks/>
          </p:cNvSpPr>
          <p:nvPr/>
        </p:nvSpPr>
        <p:spPr bwMode="auto">
          <a:xfrm>
            <a:off x="325821" y="101601"/>
            <a:ext cx="11256579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5:2 Financial Diet</a:t>
            </a:r>
            <a:endParaRPr lang="en-US" altLang="en-US" sz="5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4025F28C-581F-4D23-BBC3-2EE83767FE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8371" y="1054027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3F2616-1E23-4956-A5B0-387E650C37F8}"/>
              </a:ext>
            </a:extLst>
          </p:cNvPr>
          <p:cNvSpPr txBox="1"/>
          <p:nvPr/>
        </p:nvSpPr>
        <p:spPr>
          <a:xfrm>
            <a:off x="408370" y="1674069"/>
            <a:ext cx="11256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for 5 days, spend for 2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plan well, you can do your shopping for essentials once a week, and ration your consumption over the week. This can be for food, general shopping and socialising.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Spending a few days a week not spending any money is great practice of discipline to help you save and invest.  Much like food and alcohol, small regular consumption often leads to larger addictions.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spending money as a reward not a daily action.</a:t>
            </a:r>
          </a:p>
        </p:txBody>
      </p:sp>
    </p:spTree>
    <p:extLst>
      <p:ext uri="{BB962C8B-B14F-4D97-AF65-F5344CB8AC3E}">
        <p14:creationId xmlns:p14="http://schemas.microsoft.com/office/powerpoint/2010/main" val="398592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585</Words>
  <Application>Microsoft Office PowerPoint</Application>
  <PresentationFormat>Custom</PresentationFormat>
  <Paragraphs>106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Cooper</dc:creator>
  <cp:lastModifiedBy>Ben Cooper</cp:lastModifiedBy>
  <cp:revision>171</cp:revision>
  <cp:lastPrinted>2020-03-04T11:25:05Z</cp:lastPrinted>
  <dcterms:created xsi:type="dcterms:W3CDTF">2020-02-25T14:29:20Z</dcterms:created>
  <dcterms:modified xsi:type="dcterms:W3CDTF">2020-07-08T09:00:27Z</dcterms:modified>
</cp:coreProperties>
</file>