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465" r:id="rId2"/>
    <p:sldId id="687" r:id="rId3"/>
    <p:sldId id="681" r:id="rId4"/>
    <p:sldId id="684" r:id="rId5"/>
    <p:sldId id="679" r:id="rId6"/>
    <p:sldId id="678" r:id="rId7"/>
    <p:sldId id="467" r:id="rId8"/>
    <p:sldId id="469" r:id="rId9"/>
    <p:sldId id="682" r:id="rId10"/>
    <p:sldId id="686" r:id="rId11"/>
    <p:sldId id="685" r:id="rId12"/>
    <p:sldId id="261" r:id="rId13"/>
    <p:sldId id="559" r:id="rId14"/>
    <p:sldId id="560" r:id="rId15"/>
    <p:sldId id="683" r:id="rId16"/>
    <p:sldId id="680" r:id="rId17"/>
  </p:sldIdLst>
  <p:sldSz cx="12192000" cy="9144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544" autoAdjust="0"/>
    <p:restoredTop sz="94660"/>
  </p:normalViewPr>
  <p:slideViewPr>
    <p:cSldViewPr snapToGrid="0">
      <p:cViewPr varScale="1">
        <p:scale>
          <a:sx n="52" d="100"/>
          <a:sy n="52" d="100"/>
        </p:scale>
        <p:origin x="906" y="66"/>
      </p:cViewPr>
      <p:guideLst>
        <p:guide orient="horz" pos="288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48B34F4-880D-4DA1-A8E4-6EE0E46699E7}" type="datetimeFigureOut">
              <a:rPr lang="en-GB" smtClean="0"/>
              <a:t>14/07/2020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AB4D3D3-7F56-4886-BEBD-C02AA4D3168E}" type="slidenum">
              <a:rPr lang="en-GB" smtClean="0"/>
              <a:t>‹#›</a:t>
            </a:fld>
            <a:endParaRPr lang="en-GB"/>
          </a:p>
        </p:txBody>
      </p:sp>
    </p:spTree>
    <p:extLst>
      <p:ext uri="{BB962C8B-B14F-4D97-AF65-F5344CB8AC3E}">
        <p14:creationId xmlns:p14="http://schemas.microsoft.com/office/powerpoint/2010/main" val="1554195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FC5FE1-B808-4354-A99F-6683C54B1376}" type="slidenum">
              <a:rPr lang="en-GB" smtClean="0"/>
              <a:t>13</a:t>
            </a:fld>
            <a:endParaRPr lang="en-GB"/>
          </a:p>
        </p:txBody>
      </p:sp>
    </p:spTree>
    <p:extLst>
      <p:ext uri="{BB962C8B-B14F-4D97-AF65-F5344CB8AC3E}">
        <p14:creationId xmlns:p14="http://schemas.microsoft.com/office/powerpoint/2010/main" val="3466933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FC5FE1-B808-4354-A99F-6683C54B1376}" type="slidenum">
              <a:rPr lang="en-GB" smtClean="0"/>
              <a:t>14</a:t>
            </a:fld>
            <a:endParaRPr lang="en-GB"/>
          </a:p>
        </p:txBody>
      </p:sp>
    </p:spTree>
    <p:extLst>
      <p:ext uri="{BB962C8B-B14F-4D97-AF65-F5344CB8AC3E}">
        <p14:creationId xmlns:p14="http://schemas.microsoft.com/office/powerpoint/2010/main" val="1908391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496484"/>
            <a:ext cx="10363200" cy="3183467"/>
          </a:xfr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1524000" y="4802717"/>
            <a:ext cx="9144000" cy="220768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D8DEB2-7C84-46A4-8C23-F304E1276CC6}" type="datetimeFigureOut">
              <a:rPr lang="en-GB" smtClean="0"/>
              <a:t>14/07/2020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1241441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D8DEB2-7C84-46A4-8C23-F304E1276CC6}" type="datetimeFigureOut">
              <a:rPr lang="en-GB" smtClean="0"/>
              <a:t>14/07/2020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1161453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486834"/>
            <a:ext cx="2628900"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86834"/>
            <a:ext cx="7734300"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D8DEB2-7C84-46A4-8C23-F304E1276CC6}" type="datetimeFigureOut">
              <a:rPr lang="en-GB" smtClean="0"/>
              <a:t>14/07/2020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705793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D8DEB2-7C84-46A4-8C23-F304E1276CC6}" type="datetimeFigureOut">
              <a:rPr lang="en-GB" smtClean="0"/>
              <a:t>14/07/2020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2763459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2279653"/>
            <a:ext cx="10515600" cy="3803649"/>
          </a:xfr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831851" y="6119286"/>
            <a:ext cx="10515600" cy="200024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D8DEB2-7C84-46A4-8C23-F304E1276CC6}" type="datetimeFigureOut">
              <a:rPr lang="en-GB" smtClean="0"/>
              <a:t>14/07/2020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2131065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2434167"/>
            <a:ext cx="51816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434167"/>
            <a:ext cx="51816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D8DEB2-7C84-46A4-8C23-F304E1276CC6}" type="datetimeFigureOut">
              <a:rPr lang="en-GB" smtClean="0"/>
              <a:t>14/07/2020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3962038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486836"/>
            <a:ext cx="10515600"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2241551"/>
            <a:ext cx="5157787"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839789" y="3340100"/>
            <a:ext cx="5157787"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2241551"/>
            <a:ext cx="5183188"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72201" y="3340100"/>
            <a:ext cx="5183188"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D8DEB2-7C84-46A4-8C23-F304E1276CC6}" type="datetimeFigureOut">
              <a:rPr lang="en-GB" smtClean="0"/>
              <a:t>14/07/2020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4058569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D8DEB2-7C84-46A4-8C23-F304E1276CC6}" type="datetimeFigureOut">
              <a:rPr lang="en-GB" smtClean="0"/>
              <a:t>14/07/2020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2833870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D8DEB2-7C84-46A4-8C23-F304E1276CC6}" type="datetimeFigureOut">
              <a:rPr lang="en-GB" smtClean="0"/>
              <a:t>14/07/2020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550397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609600"/>
            <a:ext cx="3932237" cy="2133600"/>
          </a:xfr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5183188" y="1316569"/>
            <a:ext cx="6172200" cy="6498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743200"/>
            <a:ext cx="3932237"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7D8DEB2-7C84-46A4-8C23-F304E1276CC6}" type="datetimeFigureOut">
              <a:rPr lang="en-GB" smtClean="0"/>
              <a:t>14/07/2020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1594984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609600"/>
            <a:ext cx="3932237" cy="2133600"/>
          </a:xfr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1316569"/>
            <a:ext cx="6172200" cy="6498167"/>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839788" y="2743200"/>
            <a:ext cx="3932237"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7D8DEB2-7C84-46A4-8C23-F304E1276CC6}" type="datetimeFigureOut">
              <a:rPr lang="en-GB" smtClean="0"/>
              <a:t>14/07/2020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4097220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6836"/>
            <a:ext cx="10515600"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2434167"/>
            <a:ext cx="10515600"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8475136"/>
            <a:ext cx="2743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C7D8DEB2-7C84-46A4-8C23-F304E1276CC6}" type="datetimeFigureOut">
              <a:rPr lang="en-GB" smtClean="0"/>
              <a:t>14/07/2020</a:t>
            </a:fld>
            <a:endParaRPr lang="en-GB"/>
          </a:p>
        </p:txBody>
      </p:sp>
      <p:sp>
        <p:nvSpPr>
          <p:cNvPr id="5" name="Footer Placeholder 4"/>
          <p:cNvSpPr>
            <a:spLocks noGrp="1"/>
          </p:cNvSpPr>
          <p:nvPr>
            <p:ph type="ftr" sz="quarter" idx="3"/>
          </p:nvPr>
        </p:nvSpPr>
        <p:spPr>
          <a:xfrm>
            <a:off x="4038600" y="8475136"/>
            <a:ext cx="41148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8475136"/>
            <a:ext cx="2743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5A6EC51E-7873-48C0-BCE4-3FAC0627D102}" type="slidenum">
              <a:rPr lang="en-GB" smtClean="0"/>
              <a:t>‹#›</a:t>
            </a:fld>
            <a:endParaRPr lang="en-GB"/>
          </a:p>
        </p:txBody>
      </p:sp>
    </p:spTree>
    <p:extLst>
      <p:ext uri="{BB962C8B-B14F-4D97-AF65-F5344CB8AC3E}">
        <p14:creationId xmlns:p14="http://schemas.microsoft.com/office/powerpoint/2010/main" val="19397075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VM56KXM4y4c?feature=oembed"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98E513EF-CA36-4C5C-AF12-248DC9670AE6}"/>
              </a:ext>
            </a:extLst>
          </p:cNvPr>
          <p:cNvSpPr txBox="1">
            <a:spLocks noChangeArrowheads="1"/>
          </p:cNvSpPr>
          <p:nvPr/>
        </p:nvSpPr>
        <p:spPr bwMode="auto">
          <a:xfrm>
            <a:off x="625475" y="2225299"/>
            <a:ext cx="10941049" cy="5183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14" tIns="60957" rIns="121914" bIns="60957" numCol="1" anchor="t" anchorCtr="0" compatLnSpc="1">
            <a:prstTxWarp prst="textNoShape">
              <a:avLst/>
            </a:prstTxWarp>
          </a:bodyPr>
          <a:lstStyle/>
          <a:p>
            <a:pPr defTabSz="1219140" eaLnBrk="0" fontAlgn="base" hangingPunct="0">
              <a:spcBef>
                <a:spcPct val="0"/>
              </a:spcBef>
              <a:spcAft>
                <a:spcPct val="0"/>
              </a:spcAft>
            </a:pPr>
            <a:r>
              <a:rPr lang="en-US" altLang="en-US" sz="16600" b="1" dirty="0">
                <a:latin typeface="Open Sans" panose="020B0606030504020204" pitchFamily="34" charset="0"/>
                <a:ea typeface="Times New Roman" panose="02020603050405020304" pitchFamily="18" charset="0"/>
                <a:cs typeface="Open Sans" panose="020B0606030504020204" pitchFamily="34" charset="0"/>
              </a:rPr>
              <a:t>Peer Support</a:t>
            </a:r>
            <a:endParaRPr lang="en-US" altLang="en-US" sz="8000" dirty="0">
              <a:latin typeface="Arial" panose="020B0604020202020204" pitchFamily="34" charset="0"/>
            </a:endParaRPr>
          </a:p>
        </p:txBody>
      </p:sp>
      <p:pic>
        <p:nvPicPr>
          <p:cNvPr id="6" name="Picture 5">
            <a:extLst>
              <a:ext uri="{FF2B5EF4-FFF2-40B4-BE49-F238E27FC236}">
                <a16:creationId xmlns:a16="http://schemas.microsoft.com/office/drawing/2014/main" id="{BCB49BDC-9F49-44B4-B217-1219E6D31AA0}"/>
              </a:ext>
            </a:extLst>
          </p:cNvPr>
          <p:cNvPicPr/>
          <p:nvPr/>
        </p:nvPicPr>
        <p:blipFill rotWithShape="1">
          <a:blip r:embed="rId2" cstate="print">
            <a:extLst>
              <a:ext uri="{28A0092B-C50C-407E-A947-70E740481C1C}">
                <a14:useLocalDpi xmlns:a14="http://schemas.microsoft.com/office/drawing/2010/main" val="0"/>
              </a:ext>
            </a:extLst>
          </a:blip>
          <a:srcRect r="31453"/>
          <a:stretch/>
        </p:blipFill>
        <p:spPr>
          <a:xfrm>
            <a:off x="6204093" y="203201"/>
            <a:ext cx="5886307" cy="820771"/>
          </a:xfrm>
          <a:prstGeom prst="rect">
            <a:avLst/>
          </a:prstGeom>
        </p:spPr>
      </p:pic>
      <p:sp>
        <p:nvSpPr>
          <p:cNvPr id="7" name="Line 18">
            <a:extLst>
              <a:ext uri="{FF2B5EF4-FFF2-40B4-BE49-F238E27FC236}">
                <a16:creationId xmlns:a16="http://schemas.microsoft.com/office/drawing/2014/main" id="{DDFBB014-E877-41F8-9C3D-8FD3B0832744}"/>
              </a:ext>
            </a:extLst>
          </p:cNvPr>
          <p:cNvSpPr>
            <a:spLocks noChangeShapeType="1"/>
          </p:cNvSpPr>
          <p:nvPr/>
        </p:nvSpPr>
        <p:spPr bwMode="auto">
          <a:xfrm>
            <a:off x="645586" y="1210733"/>
            <a:ext cx="10941049" cy="0"/>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914" tIns="60957" rIns="121914" bIns="60957" anchor="ctr"/>
          <a:lstStyle/>
          <a:p>
            <a:endParaRPr lang="en-US" dirty="0">
              <a:latin typeface="Open Sans" panose="020B0606030504020204" pitchFamily="34" charset="0"/>
              <a:ea typeface="Open Sans" panose="020B0606030504020204" pitchFamily="34" charset="0"/>
              <a:cs typeface="Open Sans" panose="020B0606030504020204" pitchFamily="34" charset="0"/>
            </a:endParaRPr>
          </a:p>
        </p:txBody>
      </p:sp>
      <p:pic>
        <p:nvPicPr>
          <p:cNvPr id="1026" name="Picture 2" descr="C:\Users\Ben\Desktop\Bridge-tag-Logo-update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08331" y="8024944"/>
            <a:ext cx="1883669" cy="875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1882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0420ABC-28F2-4486-9A1A-D4D485B6690E}"/>
              </a:ext>
            </a:extLst>
          </p:cNvPr>
          <p:cNvSpPr/>
          <p:nvPr/>
        </p:nvSpPr>
        <p:spPr>
          <a:xfrm>
            <a:off x="541923" y="1788472"/>
            <a:ext cx="11014202" cy="5016758"/>
          </a:xfrm>
          <a:prstGeom prst="rect">
            <a:avLst/>
          </a:prstGeom>
        </p:spPr>
        <p:txBody>
          <a:bodyPr wrap="square">
            <a:spAutoFit/>
          </a:bodyPr>
          <a:lstStyle/>
          <a:p>
            <a:pPr marL="685800" indent="-685800">
              <a:buFont typeface="Arial" panose="020B0604020202020204" pitchFamily="34" charset="0"/>
              <a:buChar char="•"/>
            </a:pPr>
            <a:r>
              <a:rPr lang="en-GB" sz="4000" dirty="0">
                <a:latin typeface="Open Sans" panose="020B0606030504020204" pitchFamily="34" charset="0"/>
                <a:ea typeface="Open Sans" panose="020B0606030504020204" pitchFamily="34" charset="0"/>
                <a:cs typeface="Open Sans" panose="020B0606030504020204" pitchFamily="34" charset="0"/>
              </a:rPr>
              <a:t>Belonging is a natural human need.  </a:t>
            </a:r>
          </a:p>
          <a:p>
            <a:pPr marL="685800" indent="-685800">
              <a:buFont typeface="Arial" panose="020B0604020202020204" pitchFamily="34" charset="0"/>
              <a:buChar char="•"/>
            </a:pPr>
            <a:r>
              <a:rPr lang="en-GB" sz="4000" dirty="0">
                <a:latin typeface="Open Sans" panose="020B0606030504020204" pitchFamily="34" charset="0"/>
                <a:ea typeface="Open Sans" panose="020B0606030504020204" pitchFamily="34" charset="0"/>
                <a:cs typeface="Open Sans" panose="020B0606030504020204" pitchFamily="34" charset="0"/>
              </a:rPr>
              <a:t>It relies on both conformity and individuality.</a:t>
            </a:r>
          </a:p>
          <a:p>
            <a:pPr marL="685800" indent="-685800">
              <a:buFont typeface="Arial" panose="020B0604020202020204" pitchFamily="34" charset="0"/>
              <a:buChar char="•"/>
            </a:pPr>
            <a:r>
              <a:rPr lang="en-GB" sz="4000" dirty="0">
                <a:latin typeface="Open Sans" panose="020B0606030504020204" pitchFamily="34" charset="0"/>
                <a:ea typeface="Open Sans" panose="020B0606030504020204" pitchFamily="34" charset="0"/>
                <a:cs typeface="Open Sans" panose="020B0606030504020204" pitchFamily="34" charset="0"/>
              </a:rPr>
              <a:t>Through belonging we develop new understandings of ourselves and the world around us.</a:t>
            </a:r>
          </a:p>
          <a:p>
            <a:pPr marL="685800" indent="-685800">
              <a:buFont typeface="Arial" panose="020B0604020202020204" pitchFamily="34" charset="0"/>
              <a:buChar char="•"/>
            </a:pPr>
            <a:r>
              <a:rPr lang="en-GB" sz="4000" dirty="0">
                <a:latin typeface="Open Sans" panose="020B0606030504020204" pitchFamily="34" charset="0"/>
                <a:ea typeface="Open Sans" panose="020B0606030504020204" pitchFamily="34" charset="0"/>
                <a:cs typeface="Open Sans" panose="020B0606030504020204" pitchFamily="34" charset="0"/>
              </a:rPr>
              <a:t>Our sense of identity is stronger when we belong.</a:t>
            </a:r>
            <a:endParaRPr lang="en-US" sz="4000"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extBox 4">
            <a:extLst>
              <a:ext uri="{FF2B5EF4-FFF2-40B4-BE49-F238E27FC236}">
                <a16:creationId xmlns:a16="http://schemas.microsoft.com/office/drawing/2014/main" id="{14100137-BE66-4A93-A7E4-6AA77A0609FE}"/>
              </a:ext>
            </a:extLst>
          </p:cNvPr>
          <p:cNvSpPr txBox="1"/>
          <p:nvPr/>
        </p:nvSpPr>
        <p:spPr>
          <a:xfrm>
            <a:off x="486742" y="216157"/>
            <a:ext cx="11124564" cy="830997"/>
          </a:xfrm>
          <a:prstGeom prst="rect">
            <a:avLst/>
          </a:prstGeom>
          <a:noFill/>
        </p:spPr>
        <p:txBody>
          <a:bodyPr wrap="square" rtlCol="0">
            <a:spAutoFit/>
          </a:bodyPr>
          <a:lstStyle/>
          <a:p>
            <a:r>
              <a:rPr lang="en-GB" sz="4800" b="1" dirty="0">
                <a:latin typeface="Open Sans" panose="020B0606030504020204" pitchFamily="34" charset="0"/>
                <a:ea typeface="Open Sans" panose="020B0606030504020204" pitchFamily="34" charset="0"/>
                <a:cs typeface="Open Sans" panose="020B0606030504020204" pitchFamily="34" charset="0"/>
              </a:rPr>
              <a:t>Belonging</a:t>
            </a:r>
          </a:p>
        </p:txBody>
      </p:sp>
      <p:sp>
        <p:nvSpPr>
          <p:cNvPr id="6" name="Line 18">
            <a:extLst>
              <a:ext uri="{FF2B5EF4-FFF2-40B4-BE49-F238E27FC236}">
                <a16:creationId xmlns:a16="http://schemas.microsoft.com/office/drawing/2014/main" id="{B99F9BBF-F1D4-4057-8B05-BCDACAEC49D5}"/>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622187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0420ABC-28F2-4486-9A1A-D4D485B6690E}"/>
              </a:ext>
            </a:extLst>
          </p:cNvPr>
          <p:cNvSpPr/>
          <p:nvPr/>
        </p:nvSpPr>
        <p:spPr>
          <a:xfrm>
            <a:off x="541923" y="1788473"/>
            <a:ext cx="11014202" cy="3785652"/>
          </a:xfrm>
          <a:prstGeom prst="rect">
            <a:avLst/>
          </a:prstGeom>
        </p:spPr>
        <p:txBody>
          <a:bodyPr wrap="square">
            <a:spAutoFit/>
          </a:bodyPr>
          <a:lstStyle/>
          <a:p>
            <a:r>
              <a:rPr lang="en-GB" sz="4000" dirty="0">
                <a:latin typeface="Open Sans" panose="020B0606030504020204" pitchFamily="34" charset="0"/>
                <a:ea typeface="Open Sans" panose="020B0606030504020204" pitchFamily="34" charset="0"/>
                <a:cs typeface="Open Sans" panose="020B0606030504020204" pitchFamily="34" charset="0"/>
              </a:rPr>
              <a:t>Consider the following questions:</a:t>
            </a:r>
          </a:p>
          <a:p>
            <a:endParaRPr lang="en-GB" sz="4000" dirty="0">
              <a:latin typeface="Open Sans" panose="020B0606030504020204" pitchFamily="34" charset="0"/>
              <a:ea typeface="Open Sans" panose="020B0606030504020204" pitchFamily="34" charset="0"/>
              <a:cs typeface="Open Sans" panose="020B0606030504020204" pitchFamily="34" charset="0"/>
            </a:endParaRPr>
          </a:p>
          <a:p>
            <a:pPr marL="571500" indent="-571500">
              <a:buFont typeface="Arial" panose="020B0604020202020204" pitchFamily="34" charset="0"/>
              <a:buChar char="•"/>
            </a:pPr>
            <a:r>
              <a:rPr lang="en-GB" sz="4000" dirty="0">
                <a:latin typeface="Open Sans" panose="020B0606030504020204" pitchFamily="34" charset="0"/>
                <a:ea typeface="Open Sans" panose="020B0606030504020204" pitchFamily="34" charset="0"/>
                <a:cs typeface="Open Sans" panose="020B0606030504020204" pitchFamily="34" charset="0"/>
              </a:rPr>
              <a:t>What does it mean to belong?</a:t>
            </a:r>
          </a:p>
          <a:p>
            <a:pPr marL="571500" indent="-571500">
              <a:buFont typeface="Arial" panose="020B0604020202020204" pitchFamily="34" charset="0"/>
              <a:buChar char="•"/>
            </a:pPr>
            <a:r>
              <a:rPr lang="en-GB" sz="4000" dirty="0">
                <a:latin typeface="Open Sans" panose="020B0606030504020204" pitchFamily="34" charset="0"/>
                <a:ea typeface="Open Sans" panose="020B0606030504020204" pitchFamily="34" charset="0"/>
                <a:cs typeface="Open Sans" panose="020B0606030504020204" pitchFamily="34" charset="0"/>
              </a:rPr>
              <a:t>What is community?</a:t>
            </a:r>
          </a:p>
          <a:p>
            <a:pPr marL="571500" indent="-571500">
              <a:buFont typeface="Arial" panose="020B0604020202020204" pitchFamily="34" charset="0"/>
              <a:buChar char="•"/>
            </a:pPr>
            <a:r>
              <a:rPr lang="en-GB" sz="4000" dirty="0">
                <a:latin typeface="Open Sans" panose="020B0606030504020204" pitchFamily="34" charset="0"/>
                <a:ea typeface="Open Sans" panose="020B0606030504020204" pitchFamily="34" charset="0"/>
                <a:cs typeface="Open Sans" panose="020B0606030504020204" pitchFamily="34" charset="0"/>
              </a:rPr>
              <a:t>In what communities do you have membership?</a:t>
            </a:r>
            <a:endParaRPr lang="en-US" sz="6600"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extBox 4">
            <a:extLst>
              <a:ext uri="{FF2B5EF4-FFF2-40B4-BE49-F238E27FC236}">
                <a16:creationId xmlns:a16="http://schemas.microsoft.com/office/drawing/2014/main" id="{14100137-BE66-4A93-A7E4-6AA77A0609FE}"/>
              </a:ext>
            </a:extLst>
          </p:cNvPr>
          <p:cNvSpPr txBox="1"/>
          <p:nvPr/>
        </p:nvSpPr>
        <p:spPr>
          <a:xfrm>
            <a:off x="486742" y="216157"/>
            <a:ext cx="11124564" cy="830997"/>
          </a:xfrm>
          <a:prstGeom prst="rect">
            <a:avLst/>
          </a:prstGeom>
          <a:noFill/>
        </p:spPr>
        <p:txBody>
          <a:bodyPr wrap="square" rtlCol="0">
            <a:spAutoFit/>
          </a:bodyPr>
          <a:lstStyle/>
          <a:p>
            <a:r>
              <a:rPr lang="en-GB" sz="4800" b="1" dirty="0">
                <a:latin typeface="Open Sans" panose="020B0606030504020204" pitchFamily="34" charset="0"/>
                <a:ea typeface="Open Sans" panose="020B0606030504020204" pitchFamily="34" charset="0"/>
                <a:cs typeface="Open Sans" panose="020B0606030504020204" pitchFamily="34" charset="0"/>
              </a:rPr>
              <a:t>Belonging</a:t>
            </a:r>
          </a:p>
        </p:txBody>
      </p:sp>
      <p:sp>
        <p:nvSpPr>
          <p:cNvPr id="6" name="Line 18">
            <a:extLst>
              <a:ext uri="{FF2B5EF4-FFF2-40B4-BE49-F238E27FC236}">
                <a16:creationId xmlns:a16="http://schemas.microsoft.com/office/drawing/2014/main" id="{B99F9BBF-F1D4-4057-8B05-BCDACAEC49D5}"/>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448559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388FB64-7EFE-4F76-A4D8-01B79CC149A6}"/>
              </a:ext>
            </a:extLst>
          </p:cNvPr>
          <p:cNvSpPr txBox="1"/>
          <p:nvPr/>
        </p:nvSpPr>
        <p:spPr>
          <a:xfrm>
            <a:off x="561308" y="1526947"/>
            <a:ext cx="11069384" cy="6524863"/>
          </a:xfrm>
          <a:prstGeom prst="rect">
            <a:avLst/>
          </a:prstGeom>
          <a:noFill/>
        </p:spPr>
        <p:txBody>
          <a:bodyPr wrap="square" rtlCol="0">
            <a:spAutoFit/>
          </a:bodyPr>
          <a:lstStyle/>
          <a:p>
            <a:r>
              <a:rPr lang="en-GB" sz="2200" dirty="0">
                <a:latin typeface="Open Sans" panose="020B0606030504020204" pitchFamily="34" charset="0"/>
                <a:ea typeface="Open Sans" panose="020B0606030504020204" pitchFamily="34" charset="0"/>
                <a:cs typeface="Open Sans" panose="020B0606030504020204" pitchFamily="34" charset="0"/>
              </a:rPr>
              <a:t>A bit about “Connection” and “Belonging” from </a:t>
            </a:r>
            <a:r>
              <a:rPr lang="en-GB" sz="2200" dirty="0" err="1">
                <a:latin typeface="Open Sans" panose="020B0606030504020204" pitchFamily="34" charset="0"/>
                <a:ea typeface="Open Sans" panose="020B0606030504020204" pitchFamily="34" charset="0"/>
                <a:cs typeface="Open Sans" panose="020B0606030504020204" pitchFamily="34" charset="0"/>
              </a:rPr>
              <a:t>Brene</a:t>
            </a:r>
            <a:r>
              <a:rPr lang="en-GB" sz="2200" dirty="0">
                <a:latin typeface="Open Sans" panose="020B0606030504020204" pitchFamily="34" charset="0"/>
                <a:ea typeface="Open Sans" panose="020B0606030504020204" pitchFamily="34" charset="0"/>
                <a:cs typeface="Open Sans" panose="020B0606030504020204" pitchFamily="34" charset="0"/>
              </a:rPr>
              <a:t> Brown’s book The Gift of</a:t>
            </a:r>
          </a:p>
          <a:p>
            <a:r>
              <a:rPr lang="en-GB" sz="2200" dirty="0">
                <a:latin typeface="Open Sans" panose="020B0606030504020204" pitchFamily="34" charset="0"/>
                <a:ea typeface="Open Sans" panose="020B0606030504020204" pitchFamily="34" charset="0"/>
                <a:cs typeface="Open Sans" panose="020B0606030504020204" pitchFamily="34" charset="0"/>
              </a:rPr>
              <a:t>Imperfection.  One of the major themes in </a:t>
            </a:r>
            <a:r>
              <a:rPr lang="en-GB" sz="2200" dirty="0" err="1">
                <a:latin typeface="Open Sans" panose="020B0606030504020204" pitchFamily="34" charset="0"/>
                <a:ea typeface="Open Sans" panose="020B0606030504020204" pitchFamily="34" charset="0"/>
                <a:cs typeface="Open Sans" panose="020B0606030504020204" pitchFamily="34" charset="0"/>
              </a:rPr>
              <a:t>Brene’s</a:t>
            </a:r>
            <a:r>
              <a:rPr lang="en-GB" sz="2200" dirty="0">
                <a:latin typeface="Open Sans" panose="020B0606030504020204" pitchFamily="34" charset="0"/>
                <a:ea typeface="Open Sans" panose="020B0606030504020204" pitchFamily="34" charset="0"/>
                <a:cs typeface="Open Sans" panose="020B0606030504020204" pitchFamily="34" charset="0"/>
              </a:rPr>
              <a:t> work revolves around the difference between “Belonging” versus “Fitting In”.  Often mistaken as synonyms, these two terms have very different meanings, as well as very different impacts on your life.</a:t>
            </a:r>
          </a:p>
          <a:p>
            <a:endParaRPr lang="en-GB" sz="2200" dirty="0">
              <a:latin typeface="Open Sans" panose="020B0606030504020204" pitchFamily="34" charset="0"/>
              <a:ea typeface="Open Sans" panose="020B0606030504020204" pitchFamily="34" charset="0"/>
              <a:cs typeface="Open Sans" panose="020B0606030504020204" pitchFamily="34" charset="0"/>
            </a:endParaRPr>
          </a:p>
          <a:p>
            <a:pPr marL="380990" indent="-380990">
              <a:buFont typeface="Arial" panose="020B0604020202020204" pitchFamily="34" charset="0"/>
              <a:buChar char="•"/>
            </a:pPr>
            <a:r>
              <a:rPr lang="en-GB" sz="2200" b="1" dirty="0">
                <a:latin typeface="Open Sans" panose="020B0606030504020204" pitchFamily="34" charset="0"/>
                <a:ea typeface="Open Sans" panose="020B0606030504020204" pitchFamily="34" charset="0"/>
                <a:cs typeface="Open Sans" panose="020B0606030504020204" pitchFamily="34" charset="0"/>
              </a:rPr>
              <a:t>Fitting in </a:t>
            </a:r>
            <a:r>
              <a:rPr lang="en-GB" sz="2200" dirty="0">
                <a:latin typeface="Open Sans" panose="020B0606030504020204" pitchFamily="34" charset="0"/>
                <a:ea typeface="Open Sans" panose="020B0606030504020204" pitchFamily="34" charset="0"/>
                <a:cs typeface="Open Sans" panose="020B0606030504020204" pitchFamily="34" charset="0"/>
              </a:rPr>
              <a:t>is about assessing a situation and becoming who you need to be to be accepted.  For example, think of a chameleon.</a:t>
            </a:r>
          </a:p>
          <a:p>
            <a:endParaRPr lang="en-GB" sz="2200" dirty="0">
              <a:latin typeface="Open Sans" panose="020B0606030504020204" pitchFamily="34" charset="0"/>
              <a:ea typeface="Open Sans" panose="020B0606030504020204" pitchFamily="34" charset="0"/>
              <a:cs typeface="Open Sans" panose="020B0606030504020204" pitchFamily="34" charset="0"/>
            </a:endParaRPr>
          </a:p>
          <a:p>
            <a:pPr marL="380990" indent="-380990">
              <a:buFont typeface="Arial" panose="020B0604020202020204" pitchFamily="34" charset="0"/>
              <a:buChar char="•"/>
            </a:pPr>
            <a:r>
              <a:rPr lang="en-GB" sz="2200" b="1" dirty="0">
                <a:latin typeface="Open Sans" panose="020B0606030504020204" pitchFamily="34" charset="0"/>
                <a:ea typeface="Open Sans" panose="020B0606030504020204" pitchFamily="34" charset="0"/>
                <a:cs typeface="Open Sans" panose="020B0606030504020204" pitchFamily="34" charset="0"/>
              </a:rPr>
              <a:t>Belonging</a:t>
            </a:r>
            <a:r>
              <a:rPr lang="en-GB" sz="2200" dirty="0">
                <a:latin typeface="Open Sans" panose="020B0606030504020204" pitchFamily="34" charset="0"/>
                <a:ea typeface="Open Sans" panose="020B0606030504020204" pitchFamily="34" charset="0"/>
                <a:cs typeface="Open Sans" panose="020B0606030504020204" pitchFamily="34" charset="0"/>
              </a:rPr>
              <a:t>, on the other hand, doesn’t require us to CHANGE who we are. It requires us to BE who we are.  Belonging is the innate human desire to have close, caring and intimate relationships with other people and to be part of something larger than us. </a:t>
            </a:r>
          </a:p>
          <a:p>
            <a:endParaRPr lang="en-GB" sz="2200" dirty="0">
              <a:latin typeface="Open Sans" panose="020B0606030504020204" pitchFamily="34" charset="0"/>
              <a:ea typeface="Open Sans" panose="020B0606030504020204" pitchFamily="34" charset="0"/>
              <a:cs typeface="Open Sans" panose="020B0606030504020204" pitchFamily="34" charset="0"/>
            </a:endParaRPr>
          </a:p>
          <a:p>
            <a:r>
              <a:rPr lang="en-GB" sz="2200" dirty="0">
                <a:latin typeface="Open Sans" panose="020B0606030504020204" pitchFamily="34" charset="0"/>
                <a:ea typeface="Open Sans" panose="020B0606030504020204" pitchFamily="34" charset="0"/>
                <a:cs typeface="Open Sans" panose="020B0606030504020204" pitchFamily="34" charset="0"/>
              </a:rPr>
              <a:t>Because this yearning is so primal, we often try to acquire it by fitting in and by seeking approval.  These strategies are not only hollow substitutes for belonging, but often barriers to it.  Because true belonging only happens when we present our authentic, imperfect selves to the world, our sense of belonging can never be greater than our own level of self-acceptance; imperfections, flaws and all. </a:t>
            </a:r>
          </a:p>
        </p:txBody>
      </p:sp>
      <p:sp>
        <p:nvSpPr>
          <p:cNvPr id="3" name="TextBox 2">
            <a:extLst>
              <a:ext uri="{FF2B5EF4-FFF2-40B4-BE49-F238E27FC236}">
                <a16:creationId xmlns:a16="http://schemas.microsoft.com/office/drawing/2014/main" id="{E90A0E08-00FE-4B9A-A871-A2BF25BD282A}"/>
              </a:ext>
            </a:extLst>
          </p:cNvPr>
          <p:cNvSpPr txBox="1"/>
          <p:nvPr/>
        </p:nvSpPr>
        <p:spPr>
          <a:xfrm>
            <a:off x="486742" y="216157"/>
            <a:ext cx="11124564" cy="830997"/>
          </a:xfrm>
          <a:prstGeom prst="rect">
            <a:avLst/>
          </a:prstGeom>
          <a:noFill/>
        </p:spPr>
        <p:txBody>
          <a:bodyPr wrap="square" rtlCol="0">
            <a:spAutoFit/>
          </a:bodyPr>
          <a:lstStyle/>
          <a:p>
            <a:r>
              <a:rPr lang="en-GB" sz="4800" b="1" dirty="0">
                <a:latin typeface="Open Sans" panose="020B0606030504020204" pitchFamily="34" charset="0"/>
                <a:ea typeface="Open Sans" panose="020B0606030504020204" pitchFamily="34" charset="0"/>
                <a:cs typeface="Open Sans" panose="020B0606030504020204" pitchFamily="34" charset="0"/>
              </a:rPr>
              <a:t>Belonging vs Fitting in</a:t>
            </a:r>
          </a:p>
        </p:txBody>
      </p:sp>
      <p:sp>
        <p:nvSpPr>
          <p:cNvPr id="5" name="Line 18">
            <a:extLst>
              <a:ext uri="{FF2B5EF4-FFF2-40B4-BE49-F238E27FC236}">
                <a16:creationId xmlns:a16="http://schemas.microsoft.com/office/drawing/2014/main" id="{DE9FBFB7-229A-413D-BCE2-AE89258A8D4D}"/>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36076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625EA21-D51D-43B9-A661-47B003394F00}"/>
              </a:ext>
            </a:extLst>
          </p:cNvPr>
          <p:cNvSpPr/>
          <p:nvPr/>
        </p:nvSpPr>
        <p:spPr>
          <a:xfrm>
            <a:off x="427421" y="1650367"/>
            <a:ext cx="6631093" cy="5843266"/>
          </a:xfrm>
          <a:prstGeom prst="rect">
            <a:avLst/>
          </a:prstGeom>
        </p:spPr>
        <p:txBody>
          <a:bodyPr wrap="square">
            <a:spAutoFit/>
          </a:bodyPr>
          <a:lstStyle/>
          <a:p>
            <a:pPr marL="990575" indent="-990575">
              <a:lnSpc>
                <a:spcPct val="120000"/>
              </a:lnSpc>
              <a:spcAft>
                <a:spcPts val="800"/>
              </a:spcAft>
              <a:buFont typeface="+mj-lt"/>
              <a:buAutoNum type="arabicPeriod"/>
            </a:pPr>
            <a:r>
              <a:rPr lang="en-US" altLang="en-US" sz="5867" dirty="0">
                <a:latin typeface="Open Sans" panose="020B0606030504020204" pitchFamily="34" charset="0"/>
                <a:ea typeface="Open Sans" panose="020B0606030504020204" pitchFamily="34" charset="0"/>
                <a:cs typeface="Open Sans" panose="020B0606030504020204" pitchFamily="34" charset="0"/>
              </a:rPr>
              <a:t>Attention</a:t>
            </a:r>
          </a:p>
          <a:p>
            <a:pPr marL="990575" indent="-990575">
              <a:lnSpc>
                <a:spcPct val="120000"/>
              </a:lnSpc>
              <a:spcAft>
                <a:spcPts val="800"/>
              </a:spcAft>
              <a:buFont typeface="+mj-lt"/>
              <a:buAutoNum type="arabicPeriod"/>
            </a:pPr>
            <a:r>
              <a:rPr lang="en-US" altLang="en-US" sz="5867" dirty="0">
                <a:latin typeface="Open Sans" panose="020B0606030504020204" pitchFamily="34" charset="0"/>
                <a:ea typeface="Open Sans" panose="020B0606030504020204" pitchFamily="34" charset="0"/>
                <a:cs typeface="Open Sans" panose="020B0606030504020204" pitchFamily="34" charset="0"/>
              </a:rPr>
              <a:t>Acceptance</a:t>
            </a:r>
          </a:p>
          <a:p>
            <a:pPr marL="990575" indent="-990575">
              <a:lnSpc>
                <a:spcPct val="120000"/>
              </a:lnSpc>
              <a:spcAft>
                <a:spcPts val="800"/>
              </a:spcAft>
              <a:buFont typeface="+mj-lt"/>
              <a:buAutoNum type="arabicPeriod"/>
            </a:pPr>
            <a:r>
              <a:rPr lang="en-US" altLang="en-US" sz="5867" dirty="0">
                <a:latin typeface="Open Sans" panose="020B0606030504020204" pitchFamily="34" charset="0"/>
                <a:ea typeface="Open Sans" panose="020B0606030504020204" pitchFamily="34" charset="0"/>
                <a:cs typeface="Open Sans" panose="020B0606030504020204" pitchFamily="34" charset="0"/>
              </a:rPr>
              <a:t>Appreciation</a:t>
            </a:r>
          </a:p>
          <a:p>
            <a:pPr marL="990575" indent="-990575">
              <a:lnSpc>
                <a:spcPct val="120000"/>
              </a:lnSpc>
              <a:spcAft>
                <a:spcPts val="800"/>
              </a:spcAft>
              <a:buFont typeface="+mj-lt"/>
              <a:buAutoNum type="arabicPeriod"/>
            </a:pPr>
            <a:r>
              <a:rPr lang="en-US" altLang="en-US" sz="5867" dirty="0">
                <a:latin typeface="Open Sans" panose="020B0606030504020204" pitchFamily="34" charset="0"/>
                <a:ea typeface="Open Sans" panose="020B0606030504020204" pitchFamily="34" charset="0"/>
                <a:cs typeface="Open Sans" panose="020B0606030504020204" pitchFamily="34" charset="0"/>
              </a:rPr>
              <a:t>Affection </a:t>
            </a:r>
          </a:p>
          <a:p>
            <a:pPr marL="990575" indent="-990575">
              <a:lnSpc>
                <a:spcPct val="120000"/>
              </a:lnSpc>
              <a:spcAft>
                <a:spcPts val="800"/>
              </a:spcAft>
              <a:buFont typeface="+mj-lt"/>
              <a:buAutoNum type="arabicPeriod"/>
            </a:pPr>
            <a:r>
              <a:rPr lang="en-US" altLang="en-US" sz="5867" dirty="0">
                <a:latin typeface="Open Sans" panose="020B0606030504020204" pitchFamily="34" charset="0"/>
                <a:ea typeface="Open Sans" panose="020B0606030504020204" pitchFamily="34" charset="0"/>
                <a:cs typeface="Open Sans" panose="020B0606030504020204" pitchFamily="34" charset="0"/>
              </a:rPr>
              <a:t>Allowing</a:t>
            </a:r>
            <a:endParaRPr lang="en-US" altLang="en-US" sz="6400"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Title 2">
            <a:extLst>
              <a:ext uri="{FF2B5EF4-FFF2-40B4-BE49-F238E27FC236}">
                <a16:creationId xmlns:a16="http://schemas.microsoft.com/office/drawing/2014/main" id="{183B7930-9818-4025-AEDD-078367ABF64F}"/>
              </a:ext>
            </a:extLst>
          </p:cNvPr>
          <p:cNvSpPr txBox="1">
            <a:spLocks/>
          </p:cNvSpPr>
          <p:nvPr/>
        </p:nvSpPr>
        <p:spPr bwMode="auto">
          <a:xfrm>
            <a:off x="427422" y="204911"/>
            <a:ext cx="6396567" cy="814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altLang="en-US" sz="4800" b="1" dirty="0">
                <a:latin typeface="Open Sans" panose="020B0606030504020204" pitchFamily="34" charset="0"/>
                <a:ea typeface="Open Sans" panose="020B0606030504020204" pitchFamily="34" charset="0"/>
                <a:cs typeface="Open Sans" panose="020B0606030504020204" pitchFamily="34" charset="0"/>
              </a:rPr>
              <a:t>The 5 A’s</a:t>
            </a:r>
            <a:endParaRPr lang="en-US" altLang="en-US" sz="5333" b="1" dirty="0">
              <a:latin typeface="Open Sans" panose="020B0606030504020204" pitchFamily="34" charset="0"/>
              <a:ea typeface="Open Sans" panose="020B0606030504020204" pitchFamily="34" charset="0"/>
              <a:cs typeface="Open Sans" panose="020B0606030504020204" pitchFamily="34" charset="0"/>
            </a:endParaRPr>
          </a:p>
        </p:txBody>
      </p:sp>
      <p:cxnSp>
        <p:nvCxnSpPr>
          <p:cNvPr id="7" name="AutoShape 2">
            <a:extLst>
              <a:ext uri="{FF2B5EF4-FFF2-40B4-BE49-F238E27FC236}">
                <a16:creationId xmlns:a16="http://schemas.microsoft.com/office/drawing/2014/main" id="{D673FFCB-7551-41E7-A671-B40C361F365F}"/>
              </a:ext>
            </a:extLst>
          </p:cNvPr>
          <p:cNvCxnSpPr>
            <a:cxnSpLocks noChangeShapeType="1"/>
          </p:cNvCxnSpPr>
          <p:nvPr/>
        </p:nvCxnSpPr>
        <p:spPr bwMode="auto">
          <a:xfrm flipV="1">
            <a:off x="427421" y="1051911"/>
            <a:ext cx="11256579" cy="26677"/>
          </a:xfrm>
          <a:prstGeom prst="straightConnector1">
            <a:avLst/>
          </a:prstGeom>
          <a:noFill/>
          <a:ln w="28575" algn="ctr">
            <a:solidFill>
              <a:srgbClr val="D6E34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Tree>
    <p:extLst>
      <p:ext uri="{BB962C8B-B14F-4D97-AF65-F5344CB8AC3E}">
        <p14:creationId xmlns:p14="http://schemas.microsoft.com/office/powerpoint/2010/main" val="154912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625EA21-D51D-43B9-A661-47B003394F00}"/>
              </a:ext>
            </a:extLst>
          </p:cNvPr>
          <p:cNvSpPr/>
          <p:nvPr/>
        </p:nvSpPr>
        <p:spPr>
          <a:xfrm>
            <a:off x="427421" y="1524000"/>
            <a:ext cx="11256579" cy="7120860"/>
          </a:xfrm>
          <a:prstGeom prst="rect">
            <a:avLst/>
          </a:prstGeom>
        </p:spPr>
        <p:txBody>
          <a:bodyPr wrap="square">
            <a:spAutoFit/>
          </a:bodyPr>
          <a:lstStyle/>
          <a:p>
            <a:pPr>
              <a:lnSpc>
                <a:spcPct val="120000"/>
              </a:lnSpc>
              <a:spcAft>
                <a:spcPts val="800"/>
              </a:spcAft>
            </a:pPr>
            <a:r>
              <a:rPr lang="en-US" altLang="en-US" sz="4800" b="1" dirty="0">
                <a:latin typeface="Open Sans" panose="020B0606030504020204" pitchFamily="34" charset="0"/>
                <a:ea typeface="Open Sans" panose="020B0606030504020204" pitchFamily="34" charset="0"/>
                <a:cs typeface="Open Sans" panose="020B0606030504020204" pitchFamily="34" charset="0"/>
              </a:rPr>
              <a:t>Attention</a:t>
            </a:r>
            <a:r>
              <a:rPr lang="en-US" altLang="en-US" sz="4800" dirty="0">
                <a:latin typeface="Open Sans" panose="020B0606030504020204" pitchFamily="34" charset="0"/>
                <a:ea typeface="Open Sans" panose="020B0606030504020204" pitchFamily="34" charset="0"/>
                <a:cs typeface="Open Sans" panose="020B0606030504020204" pitchFamily="34" charset="0"/>
              </a:rPr>
              <a:t> from others leads to self-respect.  </a:t>
            </a:r>
            <a:r>
              <a:rPr lang="en-US" altLang="en-US" sz="4800" b="1" dirty="0">
                <a:latin typeface="Open Sans" panose="020B0606030504020204" pitchFamily="34" charset="0"/>
                <a:ea typeface="Open Sans" panose="020B0606030504020204" pitchFamily="34" charset="0"/>
                <a:cs typeface="Open Sans" panose="020B0606030504020204" pitchFamily="34" charset="0"/>
              </a:rPr>
              <a:t>Acceptance</a:t>
            </a:r>
            <a:r>
              <a:rPr lang="en-US" altLang="en-US" sz="4800" dirty="0">
                <a:latin typeface="Open Sans" panose="020B0606030504020204" pitchFamily="34" charset="0"/>
                <a:ea typeface="Open Sans" panose="020B0606030504020204" pitchFamily="34" charset="0"/>
                <a:cs typeface="Open Sans" panose="020B0606030504020204" pitchFamily="34" charset="0"/>
              </a:rPr>
              <a:t> engenders a sense of being inherently a good person.  </a:t>
            </a:r>
            <a:r>
              <a:rPr lang="en-US" altLang="en-US" sz="4800" b="1" dirty="0">
                <a:latin typeface="Open Sans" panose="020B0606030504020204" pitchFamily="34" charset="0"/>
                <a:ea typeface="Open Sans" panose="020B0606030504020204" pitchFamily="34" charset="0"/>
                <a:cs typeface="Open Sans" panose="020B0606030504020204" pitchFamily="34" charset="0"/>
              </a:rPr>
              <a:t>Appreciation</a:t>
            </a:r>
            <a:r>
              <a:rPr lang="en-US" altLang="en-US" sz="4800" dirty="0">
                <a:latin typeface="Open Sans" panose="020B0606030504020204" pitchFamily="34" charset="0"/>
                <a:ea typeface="Open Sans" panose="020B0606030504020204" pitchFamily="34" charset="0"/>
                <a:cs typeface="Open Sans" panose="020B0606030504020204" pitchFamily="34" charset="0"/>
              </a:rPr>
              <a:t> generates a sense of self-worth.  </a:t>
            </a:r>
            <a:r>
              <a:rPr lang="en-US" altLang="en-US" sz="4800" b="1" dirty="0">
                <a:latin typeface="Open Sans" panose="020B0606030504020204" pitchFamily="34" charset="0"/>
                <a:ea typeface="Open Sans" panose="020B0606030504020204" pitchFamily="34" charset="0"/>
                <a:cs typeface="Open Sans" panose="020B0606030504020204" pitchFamily="34" charset="0"/>
              </a:rPr>
              <a:t>Affection</a:t>
            </a:r>
            <a:r>
              <a:rPr lang="en-US" altLang="en-US" sz="4800" dirty="0">
                <a:latin typeface="Open Sans" panose="020B0606030504020204" pitchFamily="34" charset="0"/>
                <a:ea typeface="Open Sans" panose="020B0606030504020204" pitchFamily="34" charset="0"/>
                <a:cs typeface="Open Sans" panose="020B0606030504020204" pitchFamily="34" charset="0"/>
              </a:rPr>
              <a:t> makes us feel lovable.  </a:t>
            </a:r>
            <a:r>
              <a:rPr lang="en-US" altLang="en-US" sz="4800" b="1" dirty="0">
                <a:latin typeface="Open Sans" panose="020B0606030504020204" pitchFamily="34" charset="0"/>
                <a:ea typeface="Open Sans" panose="020B0606030504020204" pitchFamily="34" charset="0"/>
                <a:cs typeface="Open Sans" panose="020B0606030504020204" pitchFamily="34" charset="0"/>
              </a:rPr>
              <a:t>Allowing</a:t>
            </a:r>
            <a:r>
              <a:rPr lang="en-US" altLang="en-US" sz="4800" dirty="0">
                <a:latin typeface="Open Sans" panose="020B0606030504020204" pitchFamily="34" charset="0"/>
                <a:ea typeface="Open Sans" panose="020B0606030504020204" pitchFamily="34" charset="0"/>
                <a:cs typeface="Open Sans" panose="020B0606030504020204" pitchFamily="34" charset="0"/>
              </a:rPr>
              <a:t> gives us the freedom to pursue our own deepest needs, values, and wishes.</a:t>
            </a:r>
          </a:p>
        </p:txBody>
      </p:sp>
      <p:sp>
        <p:nvSpPr>
          <p:cNvPr id="6" name="Title 2">
            <a:extLst>
              <a:ext uri="{FF2B5EF4-FFF2-40B4-BE49-F238E27FC236}">
                <a16:creationId xmlns:a16="http://schemas.microsoft.com/office/drawing/2014/main" id="{DAC98757-BB2F-454B-8CB8-9C62C20D4394}"/>
              </a:ext>
            </a:extLst>
          </p:cNvPr>
          <p:cNvSpPr txBox="1">
            <a:spLocks/>
          </p:cNvSpPr>
          <p:nvPr/>
        </p:nvSpPr>
        <p:spPr bwMode="auto">
          <a:xfrm>
            <a:off x="427422" y="204911"/>
            <a:ext cx="6396567" cy="814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altLang="en-US" sz="4800" b="1" dirty="0">
                <a:latin typeface="Open Sans" panose="020B0606030504020204" pitchFamily="34" charset="0"/>
                <a:ea typeface="Open Sans" panose="020B0606030504020204" pitchFamily="34" charset="0"/>
                <a:cs typeface="Open Sans" panose="020B0606030504020204" pitchFamily="34" charset="0"/>
              </a:rPr>
              <a:t>The 5 A’s</a:t>
            </a:r>
            <a:endParaRPr lang="en-US" altLang="en-US" sz="5333" b="1" dirty="0">
              <a:latin typeface="Open Sans" panose="020B0606030504020204" pitchFamily="34" charset="0"/>
              <a:ea typeface="Open Sans" panose="020B0606030504020204" pitchFamily="34" charset="0"/>
              <a:cs typeface="Open Sans" panose="020B0606030504020204" pitchFamily="34" charset="0"/>
            </a:endParaRPr>
          </a:p>
        </p:txBody>
      </p:sp>
      <p:cxnSp>
        <p:nvCxnSpPr>
          <p:cNvPr id="7" name="AutoShape 2">
            <a:extLst>
              <a:ext uri="{FF2B5EF4-FFF2-40B4-BE49-F238E27FC236}">
                <a16:creationId xmlns:a16="http://schemas.microsoft.com/office/drawing/2014/main" id="{12C690C2-B5DE-4F8E-A593-2A3370AF2B5C}"/>
              </a:ext>
            </a:extLst>
          </p:cNvPr>
          <p:cNvCxnSpPr>
            <a:cxnSpLocks noChangeShapeType="1"/>
          </p:cNvCxnSpPr>
          <p:nvPr/>
        </p:nvCxnSpPr>
        <p:spPr bwMode="auto">
          <a:xfrm flipV="1">
            <a:off x="427421" y="1051911"/>
            <a:ext cx="11256579" cy="26677"/>
          </a:xfrm>
          <a:prstGeom prst="straightConnector1">
            <a:avLst/>
          </a:prstGeom>
          <a:noFill/>
          <a:ln w="28575" algn="ctr">
            <a:solidFill>
              <a:srgbClr val="D6E34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Tree>
    <p:extLst>
      <p:ext uri="{BB962C8B-B14F-4D97-AF65-F5344CB8AC3E}">
        <p14:creationId xmlns:p14="http://schemas.microsoft.com/office/powerpoint/2010/main" val="169044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0420ABC-28F2-4486-9A1A-D4D485B6690E}"/>
              </a:ext>
            </a:extLst>
          </p:cNvPr>
          <p:cNvSpPr/>
          <p:nvPr/>
        </p:nvSpPr>
        <p:spPr>
          <a:xfrm>
            <a:off x="541923" y="1844456"/>
            <a:ext cx="11014202" cy="6186309"/>
          </a:xfrm>
          <a:prstGeom prst="rect">
            <a:avLst/>
          </a:prstGeom>
        </p:spPr>
        <p:txBody>
          <a:bodyPr wrap="square">
            <a:spAutoFit/>
          </a:bodyPr>
          <a:lstStyle/>
          <a:p>
            <a:r>
              <a:rPr lang="en-GB" sz="3600" dirty="0">
                <a:latin typeface="Open Sans" panose="020B0606030504020204" pitchFamily="34" charset="0"/>
                <a:ea typeface="Open Sans" panose="020B0606030504020204" pitchFamily="34" charset="0"/>
                <a:cs typeface="Open Sans" panose="020B0606030504020204" pitchFamily="34" charset="0"/>
              </a:rPr>
              <a:t>Consider the following questions:</a:t>
            </a:r>
          </a:p>
          <a:p>
            <a:endParaRPr lang="en-GB" sz="3600" dirty="0">
              <a:latin typeface="Open Sans" panose="020B0606030504020204" pitchFamily="34" charset="0"/>
              <a:ea typeface="Open Sans" panose="020B0606030504020204" pitchFamily="34" charset="0"/>
              <a:cs typeface="Open Sans" panose="020B0606030504020204" pitchFamily="34" charset="0"/>
            </a:endParaRPr>
          </a:p>
          <a:p>
            <a:pPr marL="457200" indent="-457200">
              <a:buFont typeface="Arial" panose="020B0604020202020204" pitchFamily="34" charset="0"/>
              <a:buChar char="•"/>
            </a:pPr>
            <a:r>
              <a:rPr lang="en-GB" sz="3600" dirty="0">
                <a:latin typeface="Open Sans" panose="020B0606030504020204" pitchFamily="34" charset="0"/>
                <a:ea typeface="Open Sans" panose="020B0606030504020204" pitchFamily="34" charset="0"/>
                <a:cs typeface="Open Sans" panose="020B0606030504020204" pitchFamily="34" charset="0"/>
              </a:rPr>
              <a:t>What have you learned about yourself and your recovery that could inspire others working on their recovery if you share the information?</a:t>
            </a:r>
          </a:p>
          <a:p>
            <a:pPr marL="457200" indent="-457200">
              <a:buFont typeface="Arial" panose="020B0604020202020204" pitchFamily="34" charset="0"/>
              <a:buChar char="•"/>
            </a:pPr>
            <a:endParaRPr lang="en-GB" sz="3600" dirty="0">
              <a:latin typeface="Open Sans" panose="020B0606030504020204" pitchFamily="34" charset="0"/>
              <a:ea typeface="Open Sans" panose="020B0606030504020204" pitchFamily="34" charset="0"/>
              <a:cs typeface="Open Sans" panose="020B0606030504020204" pitchFamily="34" charset="0"/>
            </a:endParaRPr>
          </a:p>
          <a:p>
            <a:pPr marL="457200" indent="-457200">
              <a:buFont typeface="Arial" panose="020B0604020202020204" pitchFamily="34" charset="0"/>
              <a:buChar char="•"/>
            </a:pPr>
            <a:r>
              <a:rPr lang="en-GB" sz="3600" dirty="0">
                <a:latin typeface="Open Sans" panose="020B0606030504020204" pitchFamily="34" charset="0"/>
                <a:ea typeface="Open Sans" panose="020B0606030504020204" pitchFamily="34" charset="0"/>
                <a:cs typeface="Open Sans" panose="020B0606030504020204" pitchFamily="34" charset="0"/>
              </a:rPr>
              <a:t>What types of support have you developed and used? </a:t>
            </a:r>
          </a:p>
          <a:p>
            <a:pPr marL="457200" indent="-457200">
              <a:buFont typeface="Arial" panose="020B0604020202020204" pitchFamily="34" charset="0"/>
              <a:buChar char="•"/>
            </a:pPr>
            <a:endParaRPr lang="en-GB" sz="3600" dirty="0">
              <a:latin typeface="Open Sans" panose="020B0606030504020204" pitchFamily="34" charset="0"/>
              <a:ea typeface="Open Sans" panose="020B0606030504020204" pitchFamily="34" charset="0"/>
              <a:cs typeface="Open Sans" panose="020B0606030504020204" pitchFamily="34" charset="0"/>
            </a:endParaRPr>
          </a:p>
          <a:p>
            <a:pPr marL="457200" indent="-457200">
              <a:buFont typeface="Arial" panose="020B0604020202020204" pitchFamily="34" charset="0"/>
              <a:buChar char="•"/>
            </a:pPr>
            <a:r>
              <a:rPr lang="en-GB" sz="3600" dirty="0">
                <a:latin typeface="Open Sans" panose="020B0606030504020204" pitchFamily="34" charset="0"/>
                <a:ea typeface="Open Sans" panose="020B0606030504020204" pitchFamily="34" charset="0"/>
                <a:cs typeface="Open Sans" panose="020B0606030504020204" pitchFamily="34" charset="0"/>
              </a:rPr>
              <a:t>How could you communicate your recovery story to others?</a:t>
            </a:r>
            <a:endParaRPr lang="en-US" sz="3600"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extBox 4">
            <a:extLst>
              <a:ext uri="{FF2B5EF4-FFF2-40B4-BE49-F238E27FC236}">
                <a16:creationId xmlns:a16="http://schemas.microsoft.com/office/drawing/2014/main" id="{14100137-BE66-4A93-A7E4-6AA77A0609FE}"/>
              </a:ext>
            </a:extLst>
          </p:cNvPr>
          <p:cNvSpPr txBox="1"/>
          <p:nvPr/>
        </p:nvSpPr>
        <p:spPr>
          <a:xfrm>
            <a:off x="486742" y="216157"/>
            <a:ext cx="11124564" cy="830997"/>
          </a:xfrm>
          <a:prstGeom prst="rect">
            <a:avLst/>
          </a:prstGeom>
          <a:noFill/>
        </p:spPr>
        <p:txBody>
          <a:bodyPr wrap="square" rtlCol="0">
            <a:spAutoFit/>
          </a:bodyPr>
          <a:lstStyle/>
          <a:p>
            <a:r>
              <a:rPr lang="en-GB" sz="4800" b="1" dirty="0">
                <a:latin typeface="Open Sans" panose="020B0606030504020204" pitchFamily="34" charset="0"/>
                <a:ea typeface="Open Sans" panose="020B0606030504020204" pitchFamily="34" charset="0"/>
                <a:cs typeface="Open Sans" panose="020B0606030504020204" pitchFamily="34" charset="0"/>
              </a:rPr>
              <a:t>Lived Experience</a:t>
            </a:r>
          </a:p>
        </p:txBody>
      </p:sp>
      <p:sp>
        <p:nvSpPr>
          <p:cNvPr id="6" name="Line 18">
            <a:extLst>
              <a:ext uri="{FF2B5EF4-FFF2-40B4-BE49-F238E27FC236}">
                <a16:creationId xmlns:a16="http://schemas.microsoft.com/office/drawing/2014/main" id="{B99F9BBF-F1D4-4057-8B05-BCDACAEC49D5}"/>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596527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Grad 2012 13 Word Cloud 3">
            <a:extLst>
              <a:ext uri="{FF2B5EF4-FFF2-40B4-BE49-F238E27FC236}">
                <a16:creationId xmlns:a16="http://schemas.microsoft.com/office/drawing/2014/main" id="{1B1967A8-46EA-447E-81A8-7CDB7180DE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226431" cy="4321143"/>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58 Best Hope, Quotes and Peer Support images | Quotes, Peer ...">
            <a:extLst>
              <a:ext uri="{FF2B5EF4-FFF2-40B4-BE49-F238E27FC236}">
                <a16:creationId xmlns:a16="http://schemas.microsoft.com/office/drawing/2014/main" id="{CCD60773-6D68-4600-8C79-99DBC6077E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4022" y="3713533"/>
            <a:ext cx="2847978" cy="543046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Image result for irreducible human needs brene brown">
            <a:extLst>
              <a:ext uri="{FF2B5EF4-FFF2-40B4-BE49-F238E27FC236}">
                <a16:creationId xmlns:a16="http://schemas.microsoft.com/office/drawing/2014/main" id="{B769DC07-1BC2-4BF4-B0AC-20C19A54A5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038531"/>
            <a:ext cx="4899787" cy="4105469"/>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Promising Practice: Innovation in Peer Support">
            <a:extLst>
              <a:ext uri="{FF2B5EF4-FFF2-40B4-BE49-F238E27FC236}">
                <a16:creationId xmlns:a16="http://schemas.microsoft.com/office/drawing/2014/main" id="{C573C26A-87CB-4550-A2AC-DBF438A4233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41554" y="4049435"/>
            <a:ext cx="4160700" cy="4105469"/>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The McPin FoundationUsing Lived Experience in Evaluating Mental ...">
            <a:extLst>
              <a:ext uri="{FF2B5EF4-FFF2-40B4-BE49-F238E27FC236}">
                <a16:creationId xmlns:a16="http://schemas.microsoft.com/office/drawing/2014/main" id="{FF70F50C-CA0A-491E-81EC-3B52BCAA34E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3623" r="14778" b="18800"/>
          <a:stretch/>
        </p:blipFill>
        <p:spPr bwMode="auto">
          <a:xfrm>
            <a:off x="6675937" y="428794"/>
            <a:ext cx="5052634" cy="3042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2716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FC989F2-E29F-430D-8CEA-BDD1A43F92E8}"/>
              </a:ext>
            </a:extLst>
          </p:cNvPr>
          <p:cNvSpPr/>
          <p:nvPr/>
        </p:nvSpPr>
        <p:spPr>
          <a:xfrm>
            <a:off x="541923" y="1794622"/>
            <a:ext cx="11069383" cy="4401205"/>
          </a:xfrm>
          <a:prstGeom prst="rect">
            <a:avLst/>
          </a:prstGeom>
        </p:spPr>
        <p:txBody>
          <a:bodyPr wrap="square">
            <a:spAutoFit/>
          </a:bodyPr>
          <a:lstStyle/>
          <a:p>
            <a:r>
              <a:rPr lang="en-GB" sz="4000" dirty="0">
                <a:solidFill>
                  <a:srgbClr val="000000"/>
                </a:solidFill>
                <a:latin typeface="Open Sans" panose="020B0606030504020204" pitchFamily="34" charset="0"/>
                <a:ea typeface="Open Sans" panose="020B0606030504020204" pitchFamily="34" charset="0"/>
                <a:cs typeface="Open Sans" panose="020B0606030504020204" pitchFamily="34" charset="0"/>
              </a:rPr>
              <a:t>Think about a time when you… </a:t>
            </a:r>
          </a:p>
          <a:p>
            <a:endParaRPr lang="en-GB" sz="400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marL="571500" indent="-571500">
              <a:buFont typeface="Arial" panose="020B0604020202020204" pitchFamily="34" charset="0"/>
              <a:buChar char="•"/>
            </a:pPr>
            <a:r>
              <a:rPr lang="en-GB" sz="4000" dirty="0">
                <a:solidFill>
                  <a:srgbClr val="000000"/>
                </a:solidFill>
                <a:latin typeface="Open Sans" panose="020B0606030504020204" pitchFamily="34" charset="0"/>
                <a:ea typeface="Open Sans" panose="020B0606030504020204" pitchFamily="34" charset="0"/>
                <a:cs typeface="Open Sans" panose="020B0606030504020204" pitchFamily="34" charset="0"/>
              </a:rPr>
              <a:t>were included in a community or group. How did it make you feel?</a:t>
            </a:r>
          </a:p>
          <a:p>
            <a:pPr marL="571500" indent="-571500">
              <a:buFont typeface="Arial" panose="020B0604020202020204" pitchFamily="34" charset="0"/>
              <a:buChar char="•"/>
            </a:pPr>
            <a:endParaRPr lang="en-GB" sz="400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marL="571500" indent="-571500">
              <a:buFont typeface="Arial" panose="020B0604020202020204" pitchFamily="34" charset="0"/>
              <a:buChar char="•"/>
            </a:pPr>
            <a:r>
              <a:rPr lang="en-GB" sz="4000" dirty="0">
                <a:solidFill>
                  <a:srgbClr val="000000"/>
                </a:solidFill>
                <a:latin typeface="Open Sans" panose="020B0606030504020204" pitchFamily="34" charset="0"/>
                <a:ea typeface="Open Sans" panose="020B0606030504020204" pitchFamily="34" charset="0"/>
                <a:cs typeface="Open Sans" panose="020B0606030504020204" pitchFamily="34" charset="0"/>
              </a:rPr>
              <a:t>were excluded from a community or group. How did it make you feel?</a:t>
            </a:r>
            <a:endParaRPr lang="en-GB" sz="40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p:txBody>
      </p:sp>
      <p:sp>
        <p:nvSpPr>
          <p:cNvPr id="5" name="TextBox 4">
            <a:extLst>
              <a:ext uri="{FF2B5EF4-FFF2-40B4-BE49-F238E27FC236}">
                <a16:creationId xmlns:a16="http://schemas.microsoft.com/office/drawing/2014/main" id="{3BB7F25C-3D98-432D-B432-591E68F09FAD}"/>
              </a:ext>
            </a:extLst>
          </p:cNvPr>
          <p:cNvSpPr txBox="1"/>
          <p:nvPr/>
        </p:nvSpPr>
        <p:spPr>
          <a:xfrm>
            <a:off x="486742" y="216157"/>
            <a:ext cx="11124564" cy="830997"/>
          </a:xfrm>
          <a:prstGeom prst="rect">
            <a:avLst/>
          </a:prstGeom>
          <a:noFill/>
        </p:spPr>
        <p:txBody>
          <a:bodyPr wrap="square" rtlCol="0">
            <a:spAutoFit/>
          </a:bodyPr>
          <a:lstStyle/>
          <a:p>
            <a:r>
              <a:rPr lang="en-GB" sz="4800" b="1" dirty="0">
                <a:latin typeface="Open Sans" panose="020B0606030504020204" pitchFamily="34" charset="0"/>
                <a:ea typeface="Open Sans" panose="020B0606030504020204" pitchFamily="34" charset="0"/>
                <a:cs typeface="Open Sans" panose="020B0606030504020204" pitchFamily="34" charset="0"/>
              </a:rPr>
              <a:t>Connectedness</a:t>
            </a:r>
          </a:p>
        </p:txBody>
      </p:sp>
      <p:sp>
        <p:nvSpPr>
          <p:cNvPr id="6" name="Line 18">
            <a:extLst>
              <a:ext uri="{FF2B5EF4-FFF2-40B4-BE49-F238E27FC236}">
                <a16:creationId xmlns:a16="http://schemas.microsoft.com/office/drawing/2014/main" id="{FDA91111-B1B9-4DEE-AE9B-5F3509575423}"/>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803632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entre of Excellence in Peer Support - Centre of Excellence in ...">
            <a:extLst>
              <a:ext uri="{FF2B5EF4-FFF2-40B4-BE49-F238E27FC236}">
                <a16:creationId xmlns:a16="http://schemas.microsoft.com/office/drawing/2014/main" id="{FEC7D37A-FDE7-4030-9B0C-2E45E3C0A1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108" y="1054497"/>
            <a:ext cx="11939140" cy="70350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9091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58D48FA6-90DC-4DB7-BC01-8A517132045D}"/>
              </a:ext>
            </a:extLst>
          </p:cNvPr>
          <p:cNvSpPr/>
          <p:nvPr/>
        </p:nvSpPr>
        <p:spPr>
          <a:xfrm>
            <a:off x="2363755" y="2052735"/>
            <a:ext cx="7464490" cy="682547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dirty="0"/>
          </a:p>
        </p:txBody>
      </p:sp>
      <p:sp>
        <p:nvSpPr>
          <p:cNvPr id="5" name="TextBox 6">
            <a:extLst>
              <a:ext uri="{FF2B5EF4-FFF2-40B4-BE49-F238E27FC236}">
                <a16:creationId xmlns:a16="http://schemas.microsoft.com/office/drawing/2014/main" id="{9B592205-F9F1-4F74-AB25-03724B59F7A6}"/>
              </a:ext>
            </a:extLst>
          </p:cNvPr>
          <p:cNvSpPr txBox="1"/>
          <p:nvPr/>
        </p:nvSpPr>
        <p:spPr>
          <a:xfrm>
            <a:off x="408370" y="1326082"/>
            <a:ext cx="11256579"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2400" dirty="0">
                <a:latin typeface="Open Sans" panose="020B0606030504020204" pitchFamily="34" charset="0"/>
                <a:ea typeface="Open Sans" panose="020B0606030504020204" pitchFamily="34" charset="0"/>
                <a:cs typeface="Open Sans" panose="020B0606030504020204" pitchFamily="34" charset="0"/>
              </a:rPr>
              <a:t>Divide this pie into pieces to represent what peer support means to you.</a:t>
            </a:r>
          </a:p>
        </p:txBody>
      </p:sp>
      <p:sp>
        <p:nvSpPr>
          <p:cNvPr id="6" name="Title 2">
            <a:extLst>
              <a:ext uri="{FF2B5EF4-FFF2-40B4-BE49-F238E27FC236}">
                <a16:creationId xmlns:a16="http://schemas.microsoft.com/office/drawing/2014/main" id="{B5F9692E-70AB-42E9-9E45-936AE11FA726}"/>
              </a:ext>
            </a:extLst>
          </p:cNvPr>
          <p:cNvSpPr txBox="1">
            <a:spLocks/>
          </p:cNvSpPr>
          <p:nvPr/>
        </p:nvSpPr>
        <p:spPr bwMode="auto">
          <a:xfrm>
            <a:off x="325821" y="101601"/>
            <a:ext cx="11256579" cy="814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4800" b="1" dirty="0">
                <a:latin typeface="Open Sans" panose="020B0606030504020204" pitchFamily="34" charset="0"/>
                <a:ea typeface="Open Sans" panose="020B0606030504020204" pitchFamily="34" charset="0"/>
                <a:cs typeface="Open Sans" panose="020B0606030504020204" pitchFamily="34" charset="0"/>
              </a:rPr>
              <a:t>Peer Support pie chart</a:t>
            </a:r>
            <a:endParaRPr lang="en-US" altLang="en-US" sz="5300" b="1" dirty="0">
              <a:latin typeface="Open Sans" panose="020B0606030504020204" pitchFamily="34" charset="0"/>
              <a:ea typeface="Open Sans" panose="020B0606030504020204" pitchFamily="34" charset="0"/>
              <a:cs typeface="Open Sans" panose="020B0606030504020204" pitchFamily="34" charset="0"/>
            </a:endParaRPr>
          </a:p>
        </p:txBody>
      </p:sp>
      <p:cxnSp>
        <p:nvCxnSpPr>
          <p:cNvPr id="7" name="AutoShape 2">
            <a:extLst>
              <a:ext uri="{FF2B5EF4-FFF2-40B4-BE49-F238E27FC236}">
                <a16:creationId xmlns:a16="http://schemas.microsoft.com/office/drawing/2014/main" id="{A7C7920D-9D9A-44DB-82CE-883A9AF90D04}"/>
              </a:ext>
            </a:extLst>
          </p:cNvPr>
          <p:cNvCxnSpPr>
            <a:cxnSpLocks noChangeShapeType="1"/>
          </p:cNvCxnSpPr>
          <p:nvPr/>
        </p:nvCxnSpPr>
        <p:spPr bwMode="auto">
          <a:xfrm flipV="1">
            <a:off x="408371" y="1054027"/>
            <a:ext cx="11256579" cy="26677"/>
          </a:xfrm>
          <a:prstGeom prst="straightConnector1">
            <a:avLst/>
          </a:prstGeom>
          <a:noFill/>
          <a:ln w="28575" algn="ctr">
            <a:solidFill>
              <a:srgbClr val="D6E34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Tree>
    <p:extLst>
      <p:ext uri="{BB962C8B-B14F-4D97-AF65-F5344CB8AC3E}">
        <p14:creationId xmlns:p14="http://schemas.microsoft.com/office/powerpoint/2010/main" val="1563060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EB98F3E-C189-4D3D-B5FC-D6E07205A478}"/>
              </a:ext>
            </a:extLst>
          </p:cNvPr>
          <p:cNvSpPr txBox="1">
            <a:spLocks/>
          </p:cNvSpPr>
          <p:nvPr/>
        </p:nvSpPr>
        <p:spPr bwMode="auto">
          <a:xfrm>
            <a:off x="325821" y="101601"/>
            <a:ext cx="11256579" cy="814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4800" b="1" dirty="0">
                <a:latin typeface="Open Sans" panose="020B0606030504020204" pitchFamily="34" charset="0"/>
                <a:ea typeface="Open Sans" panose="020B0606030504020204" pitchFamily="34" charset="0"/>
                <a:cs typeface="Open Sans" panose="020B0606030504020204" pitchFamily="34" charset="0"/>
              </a:rPr>
              <a:t>Peer Support in a recovery context</a:t>
            </a:r>
            <a:endParaRPr lang="en-US" altLang="en-US" sz="5300" b="1" dirty="0">
              <a:latin typeface="Open Sans" panose="020B0606030504020204" pitchFamily="34" charset="0"/>
              <a:ea typeface="Open Sans" panose="020B0606030504020204" pitchFamily="34" charset="0"/>
              <a:cs typeface="Open Sans" panose="020B0606030504020204" pitchFamily="34" charset="0"/>
            </a:endParaRPr>
          </a:p>
        </p:txBody>
      </p:sp>
      <p:cxnSp>
        <p:nvCxnSpPr>
          <p:cNvPr id="4" name="AutoShape 2">
            <a:extLst>
              <a:ext uri="{FF2B5EF4-FFF2-40B4-BE49-F238E27FC236}">
                <a16:creationId xmlns:a16="http://schemas.microsoft.com/office/drawing/2014/main" id="{738B2995-A092-4E0F-8CDB-F4037A879576}"/>
              </a:ext>
            </a:extLst>
          </p:cNvPr>
          <p:cNvCxnSpPr>
            <a:cxnSpLocks noChangeShapeType="1"/>
          </p:cNvCxnSpPr>
          <p:nvPr/>
        </p:nvCxnSpPr>
        <p:spPr bwMode="auto">
          <a:xfrm flipV="1">
            <a:off x="408371" y="1054027"/>
            <a:ext cx="11256579" cy="26677"/>
          </a:xfrm>
          <a:prstGeom prst="straightConnector1">
            <a:avLst/>
          </a:prstGeom>
          <a:noFill/>
          <a:ln w="28575" algn="ctr">
            <a:solidFill>
              <a:srgbClr val="D6E34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5" name="Rectangle 4">
            <a:extLst>
              <a:ext uri="{FF2B5EF4-FFF2-40B4-BE49-F238E27FC236}">
                <a16:creationId xmlns:a16="http://schemas.microsoft.com/office/drawing/2014/main" id="{A130181E-3121-4EA1-9F96-9A12769AFD2D}"/>
              </a:ext>
            </a:extLst>
          </p:cNvPr>
          <p:cNvSpPr/>
          <p:nvPr/>
        </p:nvSpPr>
        <p:spPr>
          <a:xfrm>
            <a:off x="455010" y="1485745"/>
            <a:ext cx="11163300" cy="7509744"/>
          </a:xfrm>
          <a:prstGeom prst="rect">
            <a:avLst/>
          </a:prstGeom>
        </p:spPr>
        <p:txBody>
          <a:bodyPr wrap="square" lIns="121917" tIns="60958" rIns="121917" bIns="60958">
            <a:spAutoFit/>
          </a:bodyPr>
          <a:lstStyle/>
          <a:p>
            <a:pPr marL="457200" indent="-457200">
              <a:buFont typeface="Arial" panose="020B0604020202020204" pitchFamily="34" charset="0"/>
              <a:buChar char="•"/>
            </a:pPr>
            <a:r>
              <a:rPr lang="en-GB" sz="3000" dirty="0">
                <a:latin typeface="Open Sans" panose="020B0606030504020204" pitchFamily="34" charset="0"/>
                <a:ea typeface="Open Sans" panose="020B0606030504020204" pitchFamily="34" charset="0"/>
                <a:cs typeface="Open Sans" panose="020B0606030504020204" pitchFamily="34" charset="0"/>
              </a:rPr>
              <a:t>Recovery focuses on people recovering a quality of life in their community while striving to achieve their full potential. </a:t>
            </a:r>
          </a:p>
          <a:p>
            <a:pPr marL="457200" indent="-457200">
              <a:buFont typeface="Arial" panose="020B0604020202020204" pitchFamily="34" charset="0"/>
              <a:buChar char="•"/>
            </a:pPr>
            <a:endParaRPr lang="en-GB" sz="3000" dirty="0">
              <a:latin typeface="Open Sans" panose="020B0606030504020204" pitchFamily="34" charset="0"/>
              <a:ea typeface="Open Sans" panose="020B0606030504020204" pitchFamily="34" charset="0"/>
              <a:cs typeface="Open Sans" panose="020B0606030504020204" pitchFamily="34" charset="0"/>
            </a:endParaRPr>
          </a:p>
          <a:p>
            <a:pPr marL="457200" indent="-457200">
              <a:buFont typeface="Arial" panose="020B0604020202020204" pitchFamily="34" charset="0"/>
              <a:buChar char="•"/>
            </a:pPr>
            <a:r>
              <a:rPr lang="en-GB" sz="3000" dirty="0">
                <a:latin typeface="Open Sans" panose="020B0606030504020204" pitchFamily="34" charset="0"/>
                <a:ea typeface="Open Sans" panose="020B0606030504020204" pitchFamily="34" charset="0"/>
                <a:cs typeface="Open Sans" panose="020B0606030504020204" pitchFamily="34" charset="0"/>
              </a:rPr>
              <a:t>Peer support is rooted in the knowledge that “hope is the starting point from which a journey of recovery must begin.”  </a:t>
            </a:r>
          </a:p>
          <a:p>
            <a:pPr marL="457200" indent="-457200">
              <a:buFont typeface="Arial" panose="020B0604020202020204" pitchFamily="34" charset="0"/>
              <a:buChar char="•"/>
            </a:pPr>
            <a:endParaRPr lang="en-GB" sz="3000" dirty="0">
              <a:latin typeface="Open Sans" panose="020B0606030504020204" pitchFamily="34" charset="0"/>
              <a:ea typeface="Open Sans" panose="020B0606030504020204" pitchFamily="34" charset="0"/>
              <a:cs typeface="Open Sans" panose="020B0606030504020204" pitchFamily="34" charset="0"/>
            </a:endParaRPr>
          </a:p>
          <a:p>
            <a:pPr marL="457200" indent="-457200">
              <a:buFont typeface="Arial" panose="020B0604020202020204" pitchFamily="34" charset="0"/>
              <a:buChar char="•"/>
            </a:pPr>
            <a:r>
              <a:rPr lang="en-GB" sz="3000" dirty="0">
                <a:latin typeface="Open Sans" panose="020B0606030504020204" pitchFamily="34" charset="0"/>
                <a:ea typeface="Open Sans" panose="020B0606030504020204" pitchFamily="34" charset="0"/>
                <a:cs typeface="Open Sans" panose="020B0606030504020204" pitchFamily="34" charset="0"/>
              </a:rPr>
              <a:t>Peer support can help to increase feelings of belonging and reduce isolation.</a:t>
            </a:r>
          </a:p>
          <a:p>
            <a:pPr marL="457200" indent="-457200">
              <a:buFont typeface="Arial" panose="020B0604020202020204" pitchFamily="34" charset="0"/>
              <a:buChar char="•"/>
            </a:pPr>
            <a:endParaRPr lang="en-GB" sz="3000" dirty="0">
              <a:latin typeface="Open Sans" panose="020B0606030504020204" pitchFamily="34" charset="0"/>
              <a:ea typeface="Open Sans" panose="020B0606030504020204" pitchFamily="34" charset="0"/>
              <a:cs typeface="Open Sans" panose="020B0606030504020204" pitchFamily="34" charset="0"/>
            </a:endParaRPr>
          </a:p>
          <a:p>
            <a:pPr marL="457200" indent="-457200">
              <a:buFont typeface="Arial" panose="020B0604020202020204" pitchFamily="34" charset="0"/>
              <a:buChar char="•"/>
            </a:pPr>
            <a:r>
              <a:rPr lang="en-GB" sz="3000" dirty="0">
                <a:latin typeface="Open Sans" panose="020B0606030504020204" pitchFamily="34" charset="0"/>
                <a:ea typeface="Open Sans" panose="020B0606030504020204" pitchFamily="34" charset="0"/>
                <a:cs typeface="Open Sans" panose="020B0606030504020204" pitchFamily="34" charset="0"/>
              </a:rPr>
              <a:t>Meeting and talking with people with shared experiences helps to identify tips and strategies for managing our mental health, encouraging participants to focus on their strengths and draw on their own experience to help others.</a:t>
            </a:r>
          </a:p>
        </p:txBody>
      </p:sp>
    </p:spTree>
    <p:extLst>
      <p:ext uri="{BB962C8B-B14F-4D97-AF65-F5344CB8AC3E}">
        <p14:creationId xmlns:p14="http://schemas.microsoft.com/office/powerpoint/2010/main" val="3519158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Your Ultimate Group Therapy Guide (+Activities &amp; Topic Ideas)">
            <a:extLst>
              <a:ext uri="{FF2B5EF4-FFF2-40B4-BE49-F238E27FC236}">
                <a16:creationId xmlns:a16="http://schemas.microsoft.com/office/drawing/2014/main" id="{941067D9-5A8F-46DD-B539-7FB01B00E12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927" b="16188"/>
          <a:stretch/>
        </p:blipFill>
        <p:spPr bwMode="auto">
          <a:xfrm>
            <a:off x="1467437" y="1343608"/>
            <a:ext cx="9257126" cy="749319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9481FD6-F170-4657-8106-FB07C1FF193E}"/>
              </a:ext>
            </a:extLst>
          </p:cNvPr>
          <p:cNvSpPr txBox="1"/>
          <p:nvPr/>
        </p:nvSpPr>
        <p:spPr>
          <a:xfrm>
            <a:off x="486742" y="216157"/>
            <a:ext cx="11124564" cy="830997"/>
          </a:xfrm>
          <a:prstGeom prst="rect">
            <a:avLst/>
          </a:prstGeom>
          <a:noFill/>
        </p:spPr>
        <p:txBody>
          <a:bodyPr wrap="square" rtlCol="0">
            <a:spAutoFit/>
          </a:bodyPr>
          <a:lstStyle/>
          <a:p>
            <a:r>
              <a:rPr lang="en-GB" sz="4800" b="1" dirty="0">
                <a:latin typeface="Open Sans" panose="020B0606030504020204" pitchFamily="34" charset="0"/>
                <a:ea typeface="Open Sans" panose="020B0606030504020204" pitchFamily="34" charset="0"/>
                <a:cs typeface="Open Sans" panose="020B0606030504020204" pitchFamily="34" charset="0"/>
              </a:rPr>
              <a:t>Features of peer support</a:t>
            </a:r>
          </a:p>
        </p:txBody>
      </p:sp>
      <p:sp>
        <p:nvSpPr>
          <p:cNvPr id="4" name="Line 18">
            <a:extLst>
              <a:ext uri="{FF2B5EF4-FFF2-40B4-BE49-F238E27FC236}">
                <a16:creationId xmlns:a16="http://schemas.microsoft.com/office/drawing/2014/main" id="{9D4E5030-8CBA-43F7-8841-4B84C20FF244}"/>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extBox 1">
            <a:extLst>
              <a:ext uri="{FF2B5EF4-FFF2-40B4-BE49-F238E27FC236}">
                <a16:creationId xmlns:a16="http://schemas.microsoft.com/office/drawing/2014/main" id="{914E11DE-4976-4269-B5DB-99A4D585FBF6}"/>
              </a:ext>
            </a:extLst>
          </p:cNvPr>
          <p:cNvSpPr txBox="1"/>
          <p:nvPr/>
        </p:nvSpPr>
        <p:spPr>
          <a:xfrm>
            <a:off x="10562252" y="8467468"/>
            <a:ext cx="1292452" cy="461665"/>
          </a:xfrm>
          <a:prstGeom prst="rect">
            <a:avLst/>
          </a:prstGeom>
          <a:noFill/>
        </p:spPr>
        <p:txBody>
          <a:bodyPr wrap="square" rtlCol="0">
            <a:spAutoFit/>
          </a:bodyPr>
          <a:lstStyle/>
          <a:p>
            <a:pPr algn="r"/>
            <a:r>
              <a:rPr lang="en-GB" sz="2400" dirty="0">
                <a:latin typeface="Open Sans" panose="020B0606030504020204" pitchFamily="34" charset="0"/>
                <a:ea typeface="Open Sans" panose="020B0606030504020204" pitchFamily="34" charset="0"/>
                <a:cs typeface="Open Sans" panose="020B0606030504020204" pitchFamily="34" charset="0"/>
              </a:rPr>
              <a:t>(Yalom)</a:t>
            </a:r>
            <a:endParaRPr lang="en-US" sz="24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213799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C8D05DE-FC84-452D-93C6-41DC2CA0863E}"/>
              </a:ext>
            </a:extLst>
          </p:cNvPr>
          <p:cNvSpPr txBox="1"/>
          <p:nvPr/>
        </p:nvSpPr>
        <p:spPr>
          <a:xfrm>
            <a:off x="486742" y="216157"/>
            <a:ext cx="11124564" cy="830997"/>
          </a:xfrm>
          <a:prstGeom prst="rect">
            <a:avLst/>
          </a:prstGeom>
          <a:noFill/>
        </p:spPr>
        <p:txBody>
          <a:bodyPr wrap="square" rtlCol="0">
            <a:spAutoFit/>
          </a:bodyPr>
          <a:lstStyle/>
          <a:p>
            <a:r>
              <a:rPr lang="en-GB" sz="4800" b="1" dirty="0">
                <a:latin typeface="Open Sans" panose="020B0606030504020204" pitchFamily="34" charset="0"/>
                <a:ea typeface="Open Sans" panose="020B0606030504020204" pitchFamily="34" charset="0"/>
                <a:cs typeface="Open Sans" panose="020B0606030504020204" pitchFamily="34" charset="0"/>
              </a:rPr>
              <a:t>Features of peer support</a:t>
            </a:r>
          </a:p>
        </p:txBody>
      </p:sp>
      <p:sp>
        <p:nvSpPr>
          <p:cNvPr id="5" name="Line 18">
            <a:extLst>
              <a:ext uri="{FF2B5EF4-FFF2-40B4-BE49-F238E27FC236}">
                <a16:creationId xmlns:a16="http://schemas.microsoft.com/office/drawing/2014/main" id="{BF6D8D6C-41FD-4EC7-9472-AB6DCF8BE4A7}"/>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graphicFrame>
        <p:nvGraphicFramePr>
          <p:cNvPr id="2" name="Table 2">
            <a:extLst>
              <a:ext uri="{FF2B5EF4-FFF2-40B4-BE49-F238E27FC236}">
                <a16:creationId xmlns:a16="http://schemas.microsoft.com/office/drawing/2014/main" id="{387BAC12-5AC2-43A6-8799-AC34A2516E54}"/>
              </a:ext>
            </a:extLst>
          </p:cNvPr>
          <p:cNvGraphicFramePr>
            <a:graphicFrameLocks noGrp="1"/>
          </p:cNvGraphicFramePr>
          <p:nvPr>
            <p:extLst>
              <p:ext uri="{D42A27DB-BD31-4B8C-83A1-F6EECF244321}">
                <p14:modId xmlns:p14="http://schemas.microsoft.com/office/powerpoint/2010/main" val="2768674133"/>
              </p:ext>
            </p:extLst>
          </p:nvPr>
        </p:nvGraphicFramePr>
        <p:xfrm>
          <a:off x="541923" y="1433459"/>
          <a:ext cx="11014202" cy="7498080"/>
        </p:xfrm>
        <a:graphic>
          <a:graphicData uri="http://schemas.openxmlformats.org/drawingml/2006/table">
            <a:tbl>
              <a:tblPr firstRow="1" bandRow="1">
                <a:tableStyleId>{5C22544A-7EE6-4342-B048-85BDC9FD1C3A}</a:tableStyleId>
              </a:tblPr>
              <a:tblGrid>
                <a:gridCol w="3078355">
                  <a:extLst>
                    <a:ext uri="{9D8B030D-6E8A-4147-A177-3AD203B41FA5}">
                      <a16:colId xmlns:a16="http://schemas.microsoft.com/office/drawing/2014/main" val="1370702434"/>
                    </a:ext>
                  </a:extLst>
                </a:gridCol>
                <a:gridCol w="7935847">
                  <a:extLst>
                    <a:ext uri="{9D8B030D-6E8A-4147-A177-3AD203B41FA5}">
                      <a16:colId xmlns:a16="http://schemas.microsoft.com/office/drawing/2014/main" val="751405316"/>
                    </a:ext>
                  </a:extLst>
                </a:gridCol>
              </a:tblGrid>
              <a:tr h="370840">
                <a:tc>
                  <a:txBody>
                    <a:bodyPr/>
                    <a:lstStyle/>
                    <a:p>
                      <a:r>
                        <a:rPr lang="en-GB"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Factors</a:t>
                      </a:r>
                      <a:endParaRPr lang="en-US"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Definition</a:t>
                      </a:r>
                      <a:endParaRPr lang="en-US"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8417613"/>
                  </a:ext>
                </a:extLst>
              </a:tr>
              <a:tr h="370840">
                <a:tc>
                  <a:txBody>
                    <a:bodyPr/>
                    <a:lstStyle/>
                    <a:p>
                      <a:r>
                        <a:rPr lang="en-GB"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Universality</a:t>
                      </a:r>
                      <a:endParaRPr lang="en-US"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Feelings of having problems similar to others, not alone.  Validates experiences.</a:t>
                      </a:r>
                      <a:endParaRPr lang="en-US"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4711512"/>
                  </a:ext>
                </a:extLst>
              </a:tr>
              <a:tr h="370840">
                <a:tc>
                  <a:txBody>
                    <a:bodyPr/>
                    <a:lstStyle/>
                    <a:p>
                      <a:r>
                        <a:rPr lang="en-GB"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Instillation of Hope</a:t>
                      </a:r>
                      <a:endParaRPr lang="en-US"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Members at different stages of development or recovery.  Shows that recovery is possible.  </a:t>
                      </a:r>
                      <a:endParaRPr lang="en-US"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26780923"/>
                  </a:ext>
                </a:extLst>
              </a:tr>
              <a:tr h="370840">
                <a:tc>
                  <a:txBody>
                    <a:bodyPr/>
                    <a:lstStyle/>
                    <a:p>
                      <a:r>
                        <a:rPr lang="en-GB"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Imparting Information</a:t>
                      </a:r>
                      <a:endParaRPr lang="en-US"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Guidance or advice provided by group members.</a:t>
                      </a:r>
                      <a:endParaRPr lang="en-US"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89194227"/>
                  </a:ext>
                </a:extLst>
              </a:tr>
              <a:tr h="370840">
                <a:tc>
                  <a:txBody>
                    <a:bodyPr/>
                    <a:lstStyle/>
                    <a:p>
                      <a:r>
                        <a:rPr lang="en-GB"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Group Cohesiveness</a:t>
                      </a:r>
                      <a:endParaRPr lang="en-US"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Feelings of trust, acceptance and belonging within the group.</a:t>
                      </a:r>
                      <a:endParaRPr lang="en-US"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2378151"/>
                  </a:ext>
                </a:extLst>
              </a:tr>
              <a:tr h="370840">
                <a:tc>
                  <a:txBody>
                    <a:bodyPr/>
                    <a:lstStyle/>
                    <a:p>
                      <a:r>
                        <a:rPr lang="en-GB"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Catharsis</a:t>
                      </a:r>
                      <a:endParaRPr lang="en-US"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Opportunity to tell your story/for expression/release strong feelings.</a:t>
                      </a:r>
                      <a:endParaRPr lang="en-US"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45122000"/>
                  </a:ext>
                </a:extLst>
              </a:tr>
              <a:tr h="370840">
                <a:tc>
                  <a:txBody>
                    <a:bodyPr/>
                    <a:lstStyle/>
                    <a:p>
                      <a:r>
                        <a:rPr lang="en-GB"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Socialisation</a:t>
                      </a:r>
                      <a:endParaRPr lang="en-US"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Developing social skills – learning new ways to talk about feelings, observations and concerns.</a:t>
                      </a:r>
                      <a:endParaRPr lang="en-US"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0768009"/>
                  </a:ext>
                </a:extLst>
              </a:tr>
              <a:tr h="370840">
                <a:tc>
                  <a:txBody>
                    <a:bodyPr/>
                    <a:lstStyle/>
                    <a:p>
                      <a:r>
                        <a:rPr lang="en-GB"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Altruism</a:t>
                      </a:r>
                      <a:endParaRPr lang="en-US"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Opportunity to rise out of oneself and help somebody else, the feeling of usefulness.</a:t>
                      </a:r>
                      <a:endParaRPr lang="en-US"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01232182"/>
                  </a:ext>
                </a:extLst>
              </a:tr>
              <a:tr h="370840">
                <a:tc>
                  <a:txBody>
                    <a:bodyPr/>
                    <a:lstStyle/>
                    <a:p>
                      <a:r>
                        <a:rPr lang="en-GB"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Interpersonal Learning</a:t>
                      </a:r>
                      <a:endParaRPr lang="en-US"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Receiving feedback from others and experimenting with new ways of relating.</a:t>
                      </a:r>
                      <a:endParaRPr lang="en-US"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121703"/>
                  </a:ext>
                </a:extLst>
              </a:tr>
              <a:tr h="370840">
                <a:tc>
                  <a:txBody>
                    <a:bodyPr/>
                    <a:lstStyle/>
                    <a:p>
                      <a:r>
                        <a:rPr lang="en-GB"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Existential Factors</a:t>
                      </a:r>
                      <a:endParaRPr lang="en-US"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Recognition of the basic features of existence through sharing with others.  </a:t>
                      </a:r>
                      <a:endParaRPr lang="en-US"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08184738"/>
                  </a:ext>
                </a:extLst>
              </a:tr>
              <a:tr h="370840">
                <a:tc>
                  <a:txBody>
                    <a:bodyPr/>
                    <a:lstStyle/>
                    <a:p>
                      <a:r>
                        <a:rPr lang="en-GB"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Corrective recapitulation of the primary family group</a:t>
                      </a:r>
                      <a:endParaRPr lang="en-US"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Gain understanding of the impact of upbringing on personality and patterns of relating.</a:t>
                      </a:r>
                      <a:endParaRPr lang="en-US"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562647"/>
                  </a:ext>
                </a:extLst>
              </a:tr>
              <a:tr h="370840">
                <a:tc>
                  <a:txBody>
                    <a:bodyPr/>
                    <a:lstStyle/>
                    <a:p>
                      <a:r>
                        <a:rPr lang="en-GB"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Imitative Behaviour</a:t>
                      </a:r>
                      <a:endParaRPr lang="en-US"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Observing and imitating others.  Modelling good behaviours.</a:t>
                      </a:r>
                      <a:endParaRPr lang="en-US"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84801004"/>
                  </a:ext>
                </a:extLst>
              </a:tr>
            </a:tbl>
          </a:graphicData>
        </a:graphic>
      </p:graphicFrame>
    </p:spTree>
    <p:extLst>
      <p:ext uri="{BB962C8B-B14F-4D97-AF65-F5344CB8AC3E}">
        <p14:creationId xmlns:p14="http://schemas.microsoft.com/office/powerpoint/2010/main" val="3589677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nline Media 5" title="The West Wing - Noￃﾫl - Down in a Hole">
            <a:hlinkClick r:id="" action="ppaction://media"/>
            <a:extLst>
              <a:ext uri="{FF2B5EF4-FFF2-40B4-BE49-F238E27FC236}">
                <a16:creationId xmlns:a16="http://schemas.microsoft.com/office/drawing/2014/main" id="{074E121F-C800-47EC-B3E1-825AD8E2C60E}"/>
              </a:ext>
            </a:extLst>
          </p:cNvPr>
          <p:cNvPicPr>
            <a:picLocks noRot="1" noChangeAspect="1"/>
          </p:cNvPicPr>
          <p:nvPr>
            <a:videoFile r:link="rId1"/>
          </p:nvPr>
        </p:nvPicPr>
        <p:blipFill>
          <a:blip r:embed="rId3"/>
          <a:stretch>
            <a:fillRect/>
          </a:stretch>
        </p:blipFill>
        <p:spPr>
          <a:xfrm>
            <a:off x="369065" y="261257"/>
            <a:ext cx="11478769" cy="8602825"/>
          </a:xfrm>
          <a:prstGeom prst="rect">
            <a:avLst/>
          </a:prstGeom>
        </p:spPr>
      </p:pic>
    </p:spTree>
    <p:extLst>
      <p:ext uri="{BB962C8B-B14F-4D97-AF65-F5344CB8AC3E}">
        <p14:creationId xmlns:p14="http://schemas.microsoft.com/office/powerpoint/2010/main" val="1025952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C8D05DE-FC84-452D-93C6-41DC2CA0863E}"/>
              </a:ext>
            </a:extLst>
          </p:cNvPr>
          <p:cNvSpPr txBox="1"/>
          <p:nvPr/>
        </p:nvSpPr>
        <p:spPr>
          <a:xfrm>
            <a:off x="486742" y="216157"/>
            <a:ext cx="11124564" cy="830997"/>
          </a:xfrm>
          <a:prstGeom prst="rect">
            <a:avLst/>
          </a:prstGeom>
          <a:noFill/>
        </p:spPr>
        <p:txBody>
          <a:bodyPr wrap="square" rtlCol="0">
            <a:spAutoFit/>
          </a:bodyPr>
          <a:lstStyle/>
          <a:p>
            <a:r>
              <a:rPr lang="en-GB" sz="4800" b="1" dirty="0">
                <a:latin typeface="Open Sans" panose="020B0606030504020204" pitchFamily="34" charset="0"/>
                <a:ea typeface="Open Sans" panose="020B0606030504020204" pitchFamily="34" charset="0"/>
                <a:cs typeface="Open Sans" panose="020B0606030504020204" pitchFamily="34" charset="0"/>
              </a:rPr>
              <a:t>Benefits of peer support</a:t>
            </a:r>
          </a:p>
        </p:txBody>
      </p:sp>
      <p:sp>
        <p:nvSpPr>
          <p:cNvPr id="5" name="Line 18">
            <a:extLst>
              <a:ext uri="{FF2B5EF4-FFF2-40B4-BE49-F238E27FC236}">
                <a16:creationId xmlns:a16="http://schemas.microsoft.com/office/drawing/2014/main" id="{BF6D8D6C-41FD-4EC7-9472-AB6DCF8BE4A7}"/>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3" name="TextBox 2">
            <a:extLst>
              <a:ext uri="{FF2B5EF4-FFF2-40B4-BE49-F238E27FC236}">
                <a16:creationId xmlns:a16="http://schemas.microsoft.com/office/drawing/2014/main" id="{3B393F21-FF9E-4D6B-B451-97ADBBB92CCE}"/>
              </a:ext>
            </a:extLst>
          </p:cNvPr>
          <p:cNvSpPr txBox="1"/>
          <p:nvPr/>
        </p:nvSpPr>
        <p:spPr>
          <a:xfrm>
            <a:off x="541923" y="1725378"/>
            <a:ext cx="11014202" cy="6740307"/>
          </a:xfrm>
          <a:prstGeom prst="rect">
            <a:avLst/>
          </a:prstGeom>
          <a:noFill/>
        </p:spPr>
        <p:txBody>
          <a:bodyPr wrap="square" rtlCol="0">
            <a:spAutoFit/>
          </a:bodyPr>
          <a:lstStyle/>
          <a:p>
            <a:pPr marL="571500" indent="-571500">
              <a:buFont typeface="Arial" panose="020B0604020202020204" pitchFamily="34" charset="0"/>
              <a:buChar char="•"/>
            </a:pPr>
            <a:r>
              <a:rPr lang="en-GB" sz="3600" dirty="0">
                <a:latin typeface="Open Sans" panose="020B0606030504020204" pitchFamily="34" charset="0"/>
                <a:ea typeface="Open Sans" panose="020B0606030504020204" pitchFamily="34" charset="0"/>
                <a:cs typeface="Open Sans" panose="020B0606030504020204" pitchFamily="34" charset="0"/>
              </a:rPr>
              <a:t>Meeting with people who speak your language</a:t>
            </a:r>
          </a:p>
          <a:p>
            <a:pPr marL="571500" indent="-571500">
              <a:buFont typeface="Arial" panose="020B0604020202020204" pitchFamily="34" charset="0"/>
              <a:buChar char="•"/>
            </a:pPr>
            <a:r>
              <a:rPr lang="en-GB" sz="3600" dirty="0">
                <a:latin typeface="Open Sans" panose="020B0606030504020204" pitchFamily="34" charset="0"/>
                <a:ea typeface="Open Sans" panose="020B0606030504020204" pitchFamily="34" charset="0"/>
                <a:cs typeface="Open Sans" panose="020B0606030504020204" pitchFamily="34" charset="0"/>
              </a:rPr>
              <a:t>Learning from people who have been where you are</a:t>
            </a:r>
          </a:p>
          <a:p>
            <a:pPr marL="571500" indent="-571500">
              <a:buFont typeface="Arial" panose="020B0604020202020204" pitchFamily="34" charset="0"/>
              <a:buChar char="•"/>
            </a:pPr>
            <a:r>
              <a:rPr lang="en-GB" sz="3600" dirty="0">
                <a:latin typeface="Open Sans" panose="020B0606030504020204" pitchFamily="34" charset="0"/>
                <a:ea typeface="Open Sans" panose="020B0606030504020204" pitchFamily="34" charset="0"/>
                <a:cs typeface="Open Sans" panose="020B0606030504020204" pitchFamily="34" charset="0"/>
              </a:rPr>
              <a:t>Sharing your experiences with others</a:t>
            </a:r>
          </a:p>
          <a:p>
            <a:pPr marL="571500" indent="-571500">
              <a:buFont typeface="Arial" panose="020B0604020202020204" pitchFamily="34" charset="0"/>
              <a:buChar char="•"/>
            </a:pPr>
            <a:r>
              <a:rPr lang="en-GB" sz="3600" dirty="0">
                <a:latin typeface="Open Sans" panose="020B0606030504020204" pitchFamily="34" charset="0"/>
                <a:ea typeface="Open Sans" panose="020B0606030504020204" pitchFamily="34" charset="0"/>
                <a:cs typeface="Open Sans" panose="020B0606030504020204" pitchFamily="34" charset="0"/>
              </a:rPr>
              <a:t>Learning about yourself</a:t>
            </a:r>
          </a:p>
          <a:p>
            <a:pPr marL="571500" indent="-571500">
              <a:buFont typeface="Arial" panose="020B0604020202020204" pitchFamily="34" charset="0"/>
              <a:buChar char="•"/>
            </a:pPr>
            <a:r>
              <a:rPr lang="en-GB" sz="3600" dirty="0">
                <a:latin typeface="Open Sans" panose="020B0606030504020204" pitchFamily="34" charset="0"/>
                <a:ea typeface="Open Sans" panose="020B0606030504020204" pitchFamily="34" charset="0"/>
                <a:cs typeface="Open Sans" panose="020B0606030504020204" pitchFamily="34" charset="0"/>
              </a:rPr>
              <a:t>No judgement</a:t>
            </a:r>
          </a:p>
          <a:p>
            <a:pPr marL="571500" indent="-571500">
              <a:buFont typeface="Arial" panose="020B0604020202020204" pitchFamily="34" charset="0"/>
              <a:buChar char="•"/>
            </a:pPr>
            <a:r>
              <a:rPr lang="en-GB" sz="3600" dirty="0">
                <a:latin typeface="Open Sans" panose="020B0606030504020204" pitchFamily="34" charset="0"/>
                <a:ea typeface="Open Sans" panose="020B0606030504020204" pitchFamily="34" charset="0"/>
                <a:cs typeface="Open Sans" panose="020B0606030504020204" pitchFamily="34" charset="0"/>
              </a:rPr>
              <a:t>Boosting self-esteem/self-worth</a:t>
            </a:r>
          </a:p>
          <a:p>
            <a:pPr marL="571500" indent="-571500">
              <a:buFont typeface="Arial" panose="020B0604020202020204" pitchFamily="34" charset="0"/>
              <a:buChar char="•"/>
            </a:pPr>
            <a:r>
              <a:rPr lang="en-GB" sz="3600" dirty="0">
                <a:latin typeface="Open Sans" panose="020B0606030504020204" pitchFamily="34" charset="0"/>
                <a:ea typeface="Open Sans" panose="020B0606030504020204" pitchFamily="34" charset="0"/>
                <a:cs typeface="Open Sans" panose="020B0606030504020204" pitchFamily="34" charset="0"/>
              </a:rPr>
              <a:t>Social skills</a:t>
            </a:r>
          </a:p>
          <a:p>
            <a:pPr marL="571500" indent="-571500">
              <a:buFont typeface="Arial" panose="020B0604020202020204" pitchFamily="34" charset="0"/>
              <a:buChar char="•"/>
            </a:pPr>
            <a:r>
              <a:rPr lang="en-GB" sz="3600" dirty="0">
                <a:latin typeface="Open Sans" panose="020B0606030504020204" pitchFamily="34" charset="0"/>
                <a:ea typeface="Open Sans" panose="020B0606030504020204" pitchFamily="34" charset="0"/>
                <a:cs typeface="Open Sans" panose="020B0606030504020204" pitchFamily="34" charset="0"/>
              </a:rPr>
              <a:t>Hope and support</a:t>
            </a:r>
          </a:p>
          <a:p>
            <a:pPr marL="571500" indent="-571500">
              <a:buFont typeface="Arial" panose="020B0604020202020204" pitchFamily="34" charset="0"/>
              <a:buChar char="•"/>
            </a:pPr>
            <a:r>
              <a:rPr lang="en-GB" sz="3600" dirty="0">
                <a:latin typeface="Open Sans" panose="020B0606030504020204" pitchFamily="34" charset="0"/>
                <a:ea typeface="Open Sans" panose="020B0606030504020204" pitchFamily="34" charset="0"/>
                <a:cs typeface="Open Sans" panose="020B0606030504020204" pitchFamily="34" charset="0"/>
              </a:rPr>
              <a:t>Sense of humour</a:t>
            </a:r>
          </a:p>
          <a:p>
            <a:pPr marL="571500" indent="-571500">
              <a:buFont typeface="Arial" panose="020B0604020202020204" pitchFamily="34" charset="0"/>
              <a:buChar char="•"/>
            </a:pPr>
            <a:r>
              <a:rPr lang="en-GB" sz="3600" dirty="0">
                <a:latin typeface="Open Sans" panose="020B0606030504020204" pitchFamily="34" charset="0"/>
                <a:ea typeface="Open Sans" panose="020B0606030504020204" pitchFamily="34" charset="0"/>
                <a:cs typeface="Open Sans" panose="020B0606030504020204" pitchFamily="34" charset="0"/>
              </a:rPr>
              <a:t>Cooperation</a:t>
            </a:r>
          </a:p>
          <a:p>
            <a:pPr marL="571500" indent="-571500">
              <a:buFont typeface="Arial" panose="020B0604020202020204" pitchFamily="34" charset="0"/>
              <a:buChar char="•"/>
            </a:pPr>
            <a:r>
              <a:rPr lang="en-GB" sz="3600" dirty="0">
                <a:latin typeface="Open Sans" panose="020B0606030504020204" pitchFamily="34" charset="0"/>
                <a:ea typeface="Open Sans" panose="020B0606030504020204" pitchFamily="34" charset="0"/>
                <a:cs typeface="Open Sans" panose="020B0606030504020204" pitchFamily="34" charset="0"/>
              </a:rPr>
              <a:t>Helping yourself by helping others</a:t>
            </a:r>
          </a:p>
        </p:txBody>
      </p:sp>
    </p:spTree>
    <p:extLst>
      <p:ext uri="{BB962C8B-B14F-4D97-AF65-F5344CB8AC3E}">
        <p14:creationId xmlns:p14="http://schemas.microsoft.com/office/powerpoint/2010/main" val="32374765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3167</TotalTime>
  <Words>778</Words>
  <Application>Microsoft Office PowerPoint</Application>
  <PresentationFormat>Custom</PresentationFormat>
  <Paragraphs>94</Paragraphs>
  <Slides>16</Slides>
  <Notes>2</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Cooper</dc:creator>
  <cp:lastModifiedBy>Ben Cooper</cp:lastModifiedBy>
  <cp:revision>102</cp:revision>
  <cp:lastPrinted>2020-03-04T11:25:05Z</cp:lastPrinted>
  <dcterms:created xsi:type="dcterms:W3CDTF">2020-02-25T14:29:20Z</dcterms:created>
  <dcterms:modified xsi:type="dcterms:W3CDTF">2020-07-14T13:54:05Z</dcterms:modified>
</cp:coreProperties>
</file>