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sldIdLst>
    <p:sldId id="465" r:id="rId2"/>
    <p:sldId id="689" r:id="rId3"/>
    <p:sldId id="746" r:id="rId4"/>
    <p:sldId id="751" r:id="rId5"/>
    <p:sldId id="741" r:id="rId6"/>
    <p:sldId id="754" r:id="rId7"/>
    <p:sldId id="750" r:id="rId8"/>
    <p:sldId id="685" r:id="rId9"/>
    <p:sldId id="735" r:id="rId10"/>
    <p:sldId id="753" r:id="rId11"/>
    <p:sldId id="744" r:id="rId12"/>
    <p:sldId id="752" r:id="rId13"/>
  </p:sldIdLst>
  <p:sldSz cx="12192000" cy="9144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D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029" autoAdjust="0"/>
    <p:restoredTop sz="94660"/>
  </p:normalViewPr>
  <p:slideViewPr>
    <p:cSldViewPr snapToGrid="0">
      <p:cViewPr varScale="1">
        <p:scale>
          <a:sx n="62" d="100"/>
          <a:sy n="62" d="100"/>
        </p:scale>
        <p:origin x="274" y="62"/>
      </p:cViewPr>
      <p:guideLst>
        <p:guide orient="horz" pos="288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48B34F4-880D-4DA1-A8E4-6EE0E46699E7}" type="datetimeFigureOut">
              <a:rPr lang="en-GB" smtClean="0"/>
              <a:t>18/11/2020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AB4D3D3-7F56-4886-BEBD-C02AA4D3168E}" type="slidenum">
              <a:rPr lang="en-GB" smtClean="0"/>
              <a:t>‹#›</a:t>
            </a:fld>
            <a:endParaRPr lang="en-GB"/>
          </a:p>
        </p:txBody>
      </p:sp>
    </p:spTree>
    <p:extLst>
      <p:ext uri="{BB962C8B-B14F-4D97-AF65-F5344CB8AC3E}">
        <p14:creationId xmlns:p14="http://schemas.microsoft.com/office/powerpoint/2010/main" val="1554195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96484"/>
            <a:ext cx="10363200" cy="3183467"/>
          </a:xfrm>
        </p:spPr>
        <p:txBody>
          <a:bodyPr anchor="b"/>
          <a:lstStyle>
            <a:lvl1pPr algn="ctr">
              <a:defRPr sz="8000"/>
            </a:lvl1pPr>
          </a:lstStyle>
          <a:p>
            <a:r>
              <a:rPr lang="en-US"/>
              <a:t>Click to edit Master title style</a:t>
            </a:r>
            <a:endParaRPr lang="en-US" dirty="0"/>
          </a:p>
        </p:txBody>
      </p:sp>
      <p:sp>
        <p:nvSpPr>
          <p:cNvPr id="3" name="Subtitle 2"/>
          <p:cNvSpPr>
            <a:spLocks noGrp="1"/>
          </p:cNvSpPr>
          <p:nvPr>
            <p:ph type="subTitle" idx="1"/>
          </p:nvPr>
        </p:nvSpPr>
        <p:spPr>
          <a:xfrm>
            <a:off x="1524000" y="4802717"/>
            <a:ext cx="9144000" cy="220768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D8DEB2-7C84-46A4-8C23-F304E1276CC6}" type="datetimeFigureOut">
              <a:rPr lang="en-GB" smtClean="0"/>
              <a:t>18/11/2020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1241441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D8DEB2-7C84-46A4-8C23-F304E1276CC6}" type="datetimeFigureOut">
              <a:rPr lang="en-GB" smtClean="0"/>
              <a:t>18/11/2020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1161453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486834"/>
            <a:ext cx="2628900"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86834"/>
            <a:ext cx="7734300"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D8DEB2-7C84-46A4-8C23-F304E1276CC6}" type="datetimeFigureOut">
              <a:rPr lang="en-GB" smtClean="0"/>
              <a:t>18/11/2020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70579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D8DEB2-7C84-46A4-8C23-F304E1276CC6}" type="datetimeFigureOut">
              <a:rPr lang="en-GB" smtClean="0"/>
              <a:t>18/11/2020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2763459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2279653"/>
            <a:ext cx="10515600" cy="3803649"/>
          </a:xfrm>
        </p:spPr>
        <p:txBody>
          <a:bodyPr anchor="b"/>
          <a:lstStyle>
            <a:lvl1pPr>
              <a:defRPr sz="8000"/>
            </a:lvl1pPr>
          </a:lstStyle>
          <a:p>
            <a:r>
              <a:rPr lang="en-US"/>
              <a:t>Click to edit Master title style</a:t>
            </a:r>
            <a:endParaRPr lang="en-US" dirty="0"/>
          </a:p>
        </p:txBody>
      </p:sp>
      <p:sp>
        <p:nvSpPr>
          <p:cNvPr id="3" name="Text Placeholder 2"/>
          <p:cNvSpPr>
            <a:spLocks noGrp="1"/>
          </p:cNvSpPr>
          <p:nvPr>
            <p:ph type="body" idx="1"/>
          </p:nvPr>
        </p:nvSpPr>
        <p:spPr>
          <a:xfrm>
            <a:off x="831851" y="6119286"/>
            <a:ext cx="10515600" cy="200024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D8DEB2-7C84-46A4-8C23-F304E1276CC6}" type="datetimeFigureOut">
              <a:rPr lang="en-GB" smtClean="0"/>
              <a:t>18/11/2020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2131065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434167"/>
            <a:ext cx="51816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434167"/>
            <a:ext cx="518160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D8DEB2-7C84-46A4-8C23-F304E1276CC6}" type="datetimeFigureOut">
              <a:rPr lang="en-GB" smtClean="0"/>
              <a:t>18/11/2020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3962038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86836"/>
            <a:ext cx="10515600"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2241551"/>
            <a:ext cx="5157787"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839789" y="3340100"/>
            <a:ext cx="5157787"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2241551"/>
            <a:ext cx="5183188" cy="1098549"/>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72201" y="3340100"/>
            <a:ext cx="5183188"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D8DEB2-7C84-46A4-8C23-F304E1276CC6}" type="datetimeFigureOut">
              <a:rPr lang="en-GB" smtClean="0"/>
              <a:t>18/11/2020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4058569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D8DEB2-7C84-46A4-8C23-F304E1276CC6}" type="datetimeFigureOut">
              <a:rPr lang="en-GB" smtClean="0"/>
              <a:t>18/11/2020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2833870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D8DEB2-7C84-46A4-8C23-F304E1276CC6}" type="datetimeFigureOut">
              <a:rPr lang="en-GB" smtClean="0"/>
              <a:t>18/11/2020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550397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609600"/>
            <a:ext cx="3932237" cy="2133600"/>
          </a:xfrm>
        </p:spPr>
        <p:txBody>
          <a:bodyPr anchor="b"/>
          <a:lstStyle>
            <a:lvl1pPr>
              <a:defRPr sz="4267"/>
            </a:lvl1pPr>
          </a:lstStyle>
          <a:p>
            <a:r>
              <a:rPr lang="en-US"/>
              <a:t>Click to edit Master title style</a:t>
            </a:r>
            <a:endParaRPr lang="en-US" dirty="0"/>
          </a:p>
        </p:txBody>
      </p:sp>
      <p:sp>
        <p:nvSpPr>
          <p:cNvPr id="3" name="Content Placeholder 2"/>
          <p:cNvSpPr>
            <a:spLocks noGrp="1"/>
          </p:cNvSpPr>
          <p:nvPr>
            <p:ph idx="1"/>
          </p:nvPr>
        </p:nvSpPr>
        <p:spPr>
          <a:xfrm>
            <a:off x="5183188" y="1316569"/>
            <a:ext cx="6172200" cy="64981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743200"/>
            <a:ext cx="3932237"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C7D8DEB2-7C84-46A4-8C23-F304E1276CC6}" type="datetimeFigureOut">
              <a:rPr lang="en-GB" smtClean="0"/>
              <a:t>18/11/2020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1594984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609600"/>
            <a:ext cx="3932237" cy="2133600"/>
          </a:xfrm>
        </p:spPr>
        <p:txBody>
          <a:bodyPr anchor="b"/>
          <a:lstStyle>
            <a:lvl1pPr>
              <a:defRPr sz="4267"/>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1316569"/>
            <a:ext cx="6172200" cy="6498167"/>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839788" y="2743200"/>
            <a:ext cx="3932237" cy="508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C7D8DEB2-7C84-46A4-8C23-F304E1276CC6}" type="datetimeFigureOut">
              <a:rPr lang="en-GB" smtClean="0"/>
              <a:t>18/11/2020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C51E-7873-48C0-BCE4-3FAC0627D102}" type="slidenum">
              <a:rPr lang="en-GB" smtClean="0"/>
              <a:t>‹#›</a:t>
            </a:fld>
            <a:endParaRPr lang="en-GB"/>
          </a:p>
        </p:txBody>
      </p:sp>
    </p:spTree>
    <p:extLst>
      <p:ext uri="{BB962C8B-B14F-4D97-AF65-F5344CB8AC3E}">
        <p14:creationId xmlns:p14="http://schemas.microsoft.com/office/powerpoint/2010/main" val="409722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6836"/>
            <a:ext cx="10515600"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434167"/>
            <a:ext cx="10515600"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8475136"/>
            <a:ext cx="2743200" cy="486833"/>
          </a:xfrm>
          <a:prstGeom prst="rect">
            <a:avLst/>
          </a:prstGeom>
        </p:spPr>
        <p:txBody>
          <a:bodyPr vert="horz" lIns="91440" tIns="45720" rIns="91440" bIns="45720" rtlCol="0" anchor="ctr"/>
          <a:lstStyle>
            <a:lvl1pPr algn="l">
              <a:defRPr sz="1600">
                <a:solidFill>
                  <a:schemeClr val="tx1">
                    <a:tint val="75000"/>
                  </a:schemeClr>
                </a:solidFill>
              </a:defRPr>
            </a:lvl1pPr>
          </a:lstStyle>
          <a:p>
            <a:fld id="{C7D8DEB2-7C84-46A4-8C23-F304E1276CC6}" type="datetimeFigureOut">
              <a:rPr lang="en-GB" smtClean="0"/>
              <a:t>18/11/2020</a:t>
            </a:fld>
            <a:endParaRPr lang="en-GB"/>
          </a:p>
        </p:txBody>
      </p:sp>
      <p:sp>
        <p:nvSpPr>
          <p:cNvPr id="5" name="Footer Placeholder 4"/>
          <p:cNvSpPr>
            <a:spLocks noGrp="1"/>
          </p:cNvSpPr>
          <p:nvPr>
            <p:ph type="ftr" sz="quarter" idx="3"/>
          </p:nvPr>
        </p:nvSpPr>
        <p:spPr>
          <a:xfrm>
            <a:off x="4038600" y="8475136"/>
            <a:ext cx="4114800" cy="48683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8475136"/>
            <a:ext cx="2743200" cy="486833"/>
          </a:xfrm>
          <a:prstGeom prst="rect">
            <a:avLst/>
          </a:prstGeom>
        </p:spPr>
        <p:txBody>
          <a:bodyPr vert="horz" lIns="91440" tIns="45720" rIns="91440" bIns="45720" rtlCol="0" anchor="ctr"/>
          <a:lstStyle>
            <a:lvl1pPr algn="r">
              <a:defRPr sz="1600">
                <a:solidFill>
                  <a:schemeClr val="tx1">
                    <a:tint val="75000"/>
                  </a:schemeClr>
                </a:solidFill>
              </a:defRPr>
            </a:lvl1pPr>
          </a:lstStyle>
          <a:p>
            <a:fld id="{5A6EC51E-7873-48C0-BCE4-3FAC0627D102}" type="slidenum">
              <a:rPr lang="en-GB" smtClean="0"/>
              <a:t>‹#›</a:t>
            </a:fld>
            <a:endParaRPr lang="en-GB"/>
          </a:p>
        </p:txBody>
      </p:sp>
    </p:spTree>
    <p:extLst>
      <p:ext uri="{BB962C8B-B14F-4D97-AF65-F5344CB8AC3E}">
        <p14:creationId xmlns:p14="http://schemas.microsoft.com/office/powerpoint/2010/main" val="19397075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98E513EF-CA36-4C5C-AF12-248DC9670AE6}"/>
              </a:ext>
            </a:extLst>
          </p:cNvPr>
          <p:cNvSpPr txBox="1">
            <a:spLocks noChangeArrowheads="1"/>
          </p:cNvSpPr>
          <p:nvPr/>
        </p:nvSpPr>
        <p:spPr bwMode="auto">
          <a:xfrm>
            <a:off x="645586" y="2400318"/>
            <a:ext cx="10941049" cy="4445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14" tIns="60957" rIns="121914" bIns="60957" numCol="1" anchor="t" anchorCtr="0" compatLnSpc="1">
            <a:prstTxWarp prst="textNoShape">
              <a:avLst/>
            </a:prstTxWarp>
          </a:bodyPr>
          <a:lstStyle/>
          <a:p>
            <a:pPr defTabSz="1219140" eaLnBrk="0" fontAlgn="base" hangingPunct="0">
              <a:spcBef>
                <a:spcPct val="0"/>
              </a:spcBef>
              <a:spcAft>
                <a:spcPct val="0"/>
              </a:spcAft>
            </a:pPr>
            <a:r>
              <a:rPr lang="en-US" altLang="en-US" sz="13800" b="1" dirty="0">
                <a:latin typeface="Open Sans" panose="020B0606030504020204" pitchFamily="34" charset="0"/>
                <a:ea typeface="Open Sans" panose="020B0606030504020204" pitchFamily="34" charset="0"/>
                <a:cs typeface="Open Sans" panose="020B0606030504020204" pitchFamily="34" charset="0"/>
              </a:rPr>
              <a:t>Group</a:t>
            </a:r>
          </a:p>
          <a:p>
            <a:pPr defTabSz="1219140" eaLnBrk="0" fontAlgn="base" hangingPunct="0">
              <a:spcBef>
                <a:spcPct val="0"/>
              </a:spcBef>
              <a:spcAft>
                <a:spcPct val="0"/>
              </a:spcAft>
            </a:pPr>
            <a:r>
              <a:rPr lang="en-US" altLang="en-US" sz="13800" b="1" dirty="0">
                <a:latin typeface="Open Sans" panose="020B0606030504020204" pitchFamily="34" charset="0"/>
                <a:ea typeface="Open Sans" panose="020B0606030504020204" pitchFamily="34" charset="0"/>
                <a:cs typeface="Open Sans" panose="020B0606030504020204" pitchFamily="34" charset="0"/>
              </a:rPr>
              <a:t>Dynamics</a:t>
            </a:r>
          </a:p>
        </p:txBody>
      </p:sp>
      <p:pic>
        <p:nvPicPr>
          <p:cNvPr id="6" name="Picture 5">
            <a:extLst>
              <a:ext uri="{FF2B5EF4-FFF2-40B4-BE49-F238E27FC236}">
                <a16:creationId xmlns:a16="http://schemas.microsoft.com/office/drawing/2014/main" id="{BCB49BDC-9F49-44B4-B217-1219E6D31AA0}"/>
              </a:ext>
            </a:extLst>
          </p:cNvPr>
          <p:cNvPicPr/>
          <p:nvPr/>
        </p:nvPicPr>
        <p:blipFill rotWithShape="1">
          <a:blip r:embed="rId2" cstate="print">
            <a:extLst>
              <a:ext uri="{28A0092B-C50C-407E-A947-70E740481C1C}">
                <a14:useLocalDpi xmlns:a14="http://schemas.microsoft.com/office/drawing/2010/main" val="0"/>
              </a:ext>
            </a:extLst>
          </a:blip>
          <a:srcRect r="31453"/>
          <a:stretch/>
        </p:blipFill>
        <p:spPr>
          <a:xfrm>
            <a:off x="6204093" y="203201"/>
            <a:ext cx="5886307" cy="820771"/>
          </a:xfrm>
          <a:prstGeom prst="rect">
            <a:avLst/>
          </a:prstGeom>
        </p:spPr>
      </p:pic>
      <p:sp>
        <p:nvSpPr>
          <p:cNvPr id="7" name="Line 18">
            <a:extLst>
              <a:ext uri="{FF2B5EF4-FFF2-40B4-BE49-F238E27FC236}">
                <a16:creationId xmlns:a16="http://schemas.microsoft.com/office/drawing/2014/main" id="{DDFBB014-E877-41F8-9C3D-8FD3B0832744}"/>
              </a:ext>
            </a:extLst>
          </p:cNvPr>
          <p:cNvSpPr>
            <a:spLocks noChangeShapeType="1"/>
          </p:cNvSpPr>
          <p:nvPr/>
        </p:nvSpPr>
        <p:spPr bwMode="auto">
          <a:xfrm>
            <a:off x="645586" y="1210733"/>
            <a:ext cx="10941049" cy="0"/>
          </a:xfrm>
          <a:prstGeom prst="line">
            <a:avLst/>
          </a:prstGeom>
          <a:noFill/>
          <a:ln w="12700">
            <a:solidFill>
              <a:srgbClr val="C6D30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14" tIns="60957" rIns="121914" bIns="60957" anchor="ctr"/>
          <a:lstStyle/>
          <a:p>
            <a:endParaRPr lang="en-US" dirty="0">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C:\Users\Ben\Desktop\Bridge-tag-Logo-updat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8331" y="8024944"/>
            <a:ext cx="1883669" cy="875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882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522207-6BEE-4B16-AB49-F8FB2D06092F}"/>
              </a:ext>
            </a:extLst>
          </p:cNvPr>
          <p:cNvSpPr/>
          <p:nvPr/>
        </p:nvSpPr>
        <p:spPr>
          <a:xfrm>
            <a:off x="541923" y="1355741"/>
            <a:ext cx="11069383" cy="369332"/>
          </a:xfrm>
          <a:prstGeom prst="rect">
            <a:avLst/>
          </a:prstGeom>
        </p:spPr>
        <p:txBody>
          <a:bodyPr wrap="square">
            <a:spAutoFit/>
          </a:bodyPr>
          <a:lstStyle/>
          <a:p>
            <a:r>
              <a:rPr lang="en-GB" dirty="0">
                <a:latin typeface="Open Sans" panose="020B0606030504020204" pitchFamily="34" charset="0"/>
              </a:rPr>
              <a:t>Understand the group process and your behaviour more:</a:t>
            </a:r>
          </a:p>
        </p:txBody>
      </p:sp>
      <p:sp>
        <p:nvSpPr>
          <p:cNvPr id="6" name="TextBox 5">
            <a:extLst>
              <a:ext uri="{FF2B5EF4-FFF2-40B4-BE49-F238E27FC236}">
                <a16:creationId xmlns:a16="http://schemas.microsoft.com/office/drawing/2014/main" id="{FE86C182-16B8-4C5A-B443-CD3F5752CA70}"/>
              </a:ext>
            </a:extLst>
          </p:cNvPr>
          <p:cNvSpPr txBox="1"/>
          <p:nvPr/>
        </p:nvSpPr>
        <p:spPr>
          <a:xfrm>
            <a:off x="486742" y="216157"/>
            <a:ext cx="11124564" cy="830997"/>
          </a:xfrm>
          <a:prstGeom prst="rect">
            <a:avLst/>
          </a:prstGeom>
          <a:noFill/>
        </p:spPr>
        <p:txBody>
          <a:bodyPr wrap="square" rtlCol="0">
            <a:spAutoFit/>
          </a:bodyPr>
          <a:lstStyle/>
          <a:p>
            <a:r>
              <a:rPr lang="en-GB" sz="4800" b="1" dirty="0">
                <a:latin typeface="Open Sans" panose="020B0606030504020204" pitchFamily="34" charset="0"/>
                <a:ea typeface="Open Sans" panose="020B0606030504020204" pitchFamily="34" charset="0"/>
                <a:cs typeface="Open Sans" panose="020B0606030504020204" pitchFamily="34" charset="0"/>
              </a:rPr>
              <a:t>Transactional Analysis Drivers</a:t>
            </a:r>
          </a:p>
        </p:txBody>
      </p:sp>
      <p:sp>
        <p:nvSpPr>
          <p:cNvPr id="7" name="Line 18">
            <a:extLst>
              <a:ext uri="{FF2B5EF4-FFF2-40B4-BE49-F238E27FC236}">
                <a16:creationId xmlns:a16="http://schemas.microsoft.com/office/drawing/2014/main" id="{B9A1EADE-2E1A-44FC-A2EC-751691236DE0}"/>
              </a:ext>
            </a:extLst>
          </p:cNvPr>
          <p:cNvSpPr>
            <a:spLocks noChangeShapeType="1"/>
          </p:cNvSpPr>
          <p:nvPr/>
        </p:nvSpPr>
        <p:spPr bwMode="auto">
          <a:xfrm flipV="1">
            <a:off x="541923" y="1130296"/>
            <a:ext cx="11014202" cy="31965"/>
          </a:xfrm>
          <a:prstGeom prst="line">
            <a:avLst/>
          </a:prstGeom>
          <a:noFill/>
          <a:ln w="12700">
            <a:solidFill>
              <a:srgbClr val="C6D30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11E29FAB-8189-4B3C-A688-929288509D5B}"/>
              </a:ext>
            </a:extLst>
          </p:cNvPr>
          <p:cNvSpPr/>
          <p:nvPr/>
        </p:nvSpPr>
        <p:spPr>
          <a:xfrm>
            <a:off x="667265" y="1865867"/>
            <a:ext cx="10888860" cy="568411"/>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‘Be perfect’ driver – I am ok if I get everything right</a:t>
            </a:r>
          </a:p>
        </p:txBody>
      </p:sp>
      <p:sp>
        <p:nvSpPr>
          <p:cNvPr id="8" name="TextBox 7">
            <a:extLst>
              <a:ext uri="{FF2B5EF4-FFF2-40B4-BE49-F238E27FC236}">
                <a16:creationId xmlns:a16="http://schemas.microsoft.com/office/drawing/2014/main" id="{74BB94B5-CFF5-467D-9D9A-2822A32C6FCE}"/>
              </a:ext>
            </a:extLst>
          </p:cNvPr>
          <p:cNvSpPr txBox="1"/>
          <p:nvPr/>
        </p:nvSpPr>
        <p:spPr>
          <a:xfrm>
            <a:off x="667264" y="2569236"/>
            <a:ext cx="10888859" cy="369332"/>
          </a:xfrm>
          <a:prstGeom prst="rect">
            <a:avLst/>
          </a:prstGeom>
          <a:noFill/>
        </p:spPr>
        <p:txBody>
          <a:bodyPr wrap="square">
            <a:spAutoFit/>
          </a:bodyPr>
          <a:lstStyle/>
          <a:p>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How important for you is it to get it right?  Are you being really careful how you say things?</a:t>
            </a:r>
          </a:p>
        </p:txBody>
      </p:sp>
      <p:sp>
        <p:nvSpPr>
          <p:cNvPr id="5" name="Rectangle 4">
            <a:extLst>
              <a:ext uri="{FF2B5EF4-FFF2-40B4-BE49-F238E27FC236}">
                <a16:creationId xmlns:a16="http://schemas.microsoft.com/office/drawing/2014/main" id="{F1B0D9EF-5FA3-4348-843F-6C19DE1ADDE8}"/>
              </a:ext>
            </a:extLst>
          </p:cNvPr>
          <p:cNvSpPr/>
          <p:nvPr/>
        </p:nvSpPr>
        <p:spPr>
          <a:xfrm>
            <a:off x="667265" y="3073526"/>
            <a:ext cx="10888860" cy="568411"/>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‘Please others’ driver – I am only ok when I please others</a:t>
            </a:r>
          </a:p>
        </p:txBody>
      </p:sp>
      <p:sp>
        <p:nvSpPr>
          <p:cNvPr id="11" name="TextBox 10">
            <a:extLst>
              <a:ext uri="{FF2B5EF4-FFF2-40B4-BE49-F238E27FC236}">
                <a16:creationId xmlns:a16="http://schemas.microsoft.com/office/drawing/2014/main" id="{2D913013-B6CC-4D60-A984-EB0254FA4782}"/>
              </a:ext>
            </a:extLst>
          </p:cNvPr>
          <p:cNvSpPr txBox="1"/>
          <p:nvPr/>
        </p:nvSpPr>
        <p:spPr>
          <a:xfrm>
            <a:off x="651570" y="3776895"/>
            <a:ext cx="10888859" cy="646331"/>
          </a:xfrm>
          <a:prstGeom prst="rect">
            <a:avLst/>
          </a:prstGeom>
          <a:noFill/>
        </p:spPr>
        <p:txBody>
          <a:bodyPr wrap="square">
            <a:spAutoFit/>
          </a:bodyPr>
          <a:lstStyle/>
          <a:p>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Do you believe you have to behave in a certain way to please others?  It is likely that if you are doing this in a group, it is a common trait in everyday life.</a:t>
            </a:r>
          </a:p>
        </p:txBody>
      </p:sp>
      <p:sp>
        <p:nvSpPr>
          <p:cNvPr id="13" name="Rectangle 12">
            <a:extLst>
              <a:ext uri="{FF2B5EF4-FFF2-40B4-BE49-F238E27FC236}">
                <a16:creationId xmlns:a16="http://schemas.microsoft.com/office/drawing/2014/main" id="{285C2236-29F1-4BEA-8D30-F3235FE4D2F2}"/>
              </a:ext>
            </a:extLst>
          </p:cNvPr>
          <p:cNvSpPr/>
          <p:nvPr/>
        </p:nvSpPr>
        <p:spPr>
          <a:xfrm>
            <a:off x="667265" y="4496399"/>
            <a:ext cx="10888860" cy="568411"/>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‘Hurry up’ driver – I am ok if I am busy and quick about it</a:t>
            </a:r>
          </a:p>
        </p:txBody>
      </p:sp>
      <p:sp>
        <p:nvSpPr>
          <p:cNvPr id="15" name="TextBox 14">
            <a:extLst>
              <a:ext uri="{FF2B5EF4-FFF2-40B4-BE49-F238E27FC236}">
                <a16:creationId xmlns:a16="http://schemas.microsoft.com/office/drawing/2014/main" id="{C2DDEEDE-1BD2-4019-B558-E2C97B358147}"/>
              </a:ext>
            </a:extLst>
          </p:cNvPr>
          <p:cNvSpPr txBox="1"/>
          <p:nvPr/>
        </p:nvSpPr>
        <p:spPr>
          <a:xfrm>
            <a:off x="651569" y="5261553"/>
            <a:ext cx="10888859" cy="646331"/>
          </a:xfrm>
          <a:prstGeom prst="rect">
            <a:avLst/>
          </a:prstGeom>
          <a:noFill/>
        </p:spPr>
        <p:txBody>
          <a:bodyPr wrap="square">
            <a:spAutoFit/>
          </a:bodyPr>
          <a:lstStyle/>
          <a:p>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Have you noticed that you are </a:t>
            </a:r>
            <a:r>
              <a:rPr lang="en-GB" dirty="0">
                <a:latin typeface="Open Sans" panose="020B0606030504020204" pitchFamily="34" charset="0"/>
                <a:ea typeface="Open Sans" panose="020B0606030504020204" pitchFamily="34" charset="0"/>
                <a:cs typeface="Open Sans" panose="020B0606030504020204" pitchFamily="34" charset="0"/>
              </a:rPr>
              <a:t>thinking I could be doing someone more useful if I wasn’t here?  </a:t>
            </a:r>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Are you finding it a waste of time?  Are you finding it difficul</a:t>
            </a:r>
            <a:r>
              <a:rPr lang="en-GB" dirty="0">
                <a:latin typeface="Open Sans" panose="020B0606030504020204" pitchFamily="34" charset="0"/>
                <a:ea typeface="Open Sans" panose="020B0606030504020204" pitchFamily="34" charset="0"/>
                <a:cs typeface="Open Sans" panose="020B0606030504020204" pitchFamily="34" charset="0"/>
              </a:rPr>
              <a:t>t to just sit and be and want to be doing?</a:t>
            </a:r>
            <a:endPar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Rectangle 16">
            <a:extLst>
              <a:ext uri="{FF2B5EF4-FFF2-40B4-BE49-F238E27FC236}">
                <a16:creationId xmlns:a16="http://schemas.microsoft.com/office/drawing/2014/main" id="{9887AF6B-84DD-498F-B40F-9750953C20DA}"/>
              </a:ext>
            </a:extLst>
          </p:cNvPr>
          <p:cNvSpPr/>
          <p:nvPr/>
        </p:nvSpPr>
        <p:spPr>
          <a:xfrm>
            <a:off x="667264" y="6111198"/>
            <a:ext cx="10888860" cy="568411"/>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‘Be strong’ driver – I am ok if I hide my feelings and needs from others, I must not be weak</a:t>
            </a:r>
          </a:p>
        </p:txBody>
      </p:sp>
      <p:sp>
        <p:nvSpPr>
          <p:cNvPr id="19" name="TextBox 18">
            <a:extLst>
              <a:ext uri="{FF2B5EF4-FFF2-40B4-BE49-F238E27FC236}">
                <a16:creationId xmlns:a16="http://schemas.microsoft.com/office/drawing/2014/main" id="{E264D366-E180-444B-9FE4-96F5DD30F513}"/>
              </a:ext>
            </a:extLst>
          </p:cNvPr>
          <p:cNvSpPr txBox="1"/>
          <p:nvPr/>
        </p:nvSpPr>
        <p:spPr>
          <a:xfrm>
            <a:off x="667264" y="6861610"/>
            <a:ext cx="10888859" cy="646331"/>
          </a:xfrm>
          <a:prstGeom prst="rect">
            <a:avLst/>
          </a:prstGeom>
          <a:noFill/>
        </p:spPr>
        <p:txBody>
          <a:bodyPr wrap="square">
            <a:spAutoFit/>
          </a:bodyPr>
          <a:lstStyle/>
          <a:p>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Can you allow yourself to be upset and affected by other people?  How easy is it for you to share your vulnerabilities in a group?</a:t>
            </a:r>
          </a:p>
        </p:txBody>
      </p:sp>
      <p:sp>
        <p:nvSpPr>
          <p:cNvPr id="21" name="Rectangle 20">
            <a:extLst>
              <a:ext uri="{FF2B5EF4-FFF2-40B4-BE49-F238E27FC236}">
                <a16:creationId xmlns:a16="http://schemas.microsoft.com/office/drawing/2014/main" id="{FFCB77CA-9B3A-44C8-8EF5-56A55C20B57A}"/>
              </a:ext>
            </a:extLst>
          </p:cNvPr>
          <p:cNvSpPr/>
          <p:nvPr/>
        </p:nvSpPr>
        <p:spPr>
          <a:xfrm>
            <a:off x="667264" y="7642001"/>
            <a:ext cx="10888860" cy="568411"/>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rPr>
              <a:t>‘Try hard’ driver – I am only ok if I keep trying to do things</a:t>
            </a:r>
          </a:p>
        </p:txBody>
      </p:sp>
      <p:sp>
        <p:nvSpPr>
          <p:cNvPr id="23" name="TextBox 22">
            <a:extLst>
              <a:ext uri="{FF2B5EF4-FFF2-40B4-BE49-F238E27FC236}">
                <a16:creationId xmlns:a16="http://schemas.microsoft.com/office/drawing/2014/main" id="{2E636920-AFAC-4EC4-8F07-C43A9C171269}"/>
              </a:ext>
            </a:extLst>
          </p:cNvPr>
          <p:cNvSpPr txBox="1"/>
          <p:nvPr/>
        </p:nvSpPr>
        <p:spPr>
          <a:xfrm>
            <a:off x="667264" y="8362783"/>
            <a:ext cx="10888859" cy="646331"/>
          </a:xfrm>
          <a:prstGeom prst="rect">
            <a:avLst/>
          </a:prstGeom>
          <a:noFill/>
        </p:spPr>
        <p:txBody>
          <a:bodyPr wrap="square">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Students with this driver may say ‘I am trying to understand what this group is about, but I still don’t get it, I need to build my confidence up before I contribute anything.’</a:t>
            </a:r>
            <a:endParaRPr lang="en-GB"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13161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D6C2A28-18DA-4C8F-84CD-C8F2FA22450D}"/>
              </a:ext>
            </a:extLst>
          </p:cNvPr>
          <p:cNvGraphicFramePr>
            <a:graphicFrameLocks noGrp="1"/>
          </p:cNvGraphicFramePr>
          <p:nvPr/>
        </p:nvGraphicFramePr>
        <p:xfrm>
          <a:off x="541921" y="3282123"/>
          <a:ext cx="11014200" cy="3976344"/>
        </p:xfrm>
        <a:graphic>
          <a:graphicData uri="http://schemas.openxmlformats.org/drawingml/2006/table">
            <a:tbl>
              <a:tblPr firstRow="1" firstCol="1" bandRow="1">
                <a:tableStyleId>{5C22544A-7EE6-4342-B048-85BDC9FD1C3A}</a:tableStyleId>
              </a:tblPr>
              <a:tblGrid>
                <a:gridCol w="2753070">
                  <a:extLst>
                    <a:ext uri="{9D8B030D-6E8A-4147-A177-3AD203B41FA5}">
                      <a16:colId xmlns:a16="http://schemas.microsoft.com/office/drawing/2014/main" val="3049773338"/>
                    </a:ext>
                  </a:extLst>
                </a:gridCol>
                <a:gridCol w="2753070">
                  <a:extLst>
                    <a:ext uri="{9D8B030D-6E8A-4147-A177-3AD203B41FA5}">
                      <a16:colId xmlns:a16="http://schemas.microsoft.com/office/drawing/2014/main" val="4265552058"/>
                    </a:ext>
                  </a:extLst>
                </a:gridCol>
                <a:gridCol w="2754030">
                  <a:extLst>
                    <a:ext uri="{9D8B030D-6E8A-4147-A177-3AD203B41FA5}">
                      <a16:colId xmlns:a16="http://schemas.microsoft.com/office/drawing/2014/main" val="2133257400"/>
                    </a:ext>
                  </a:extLst>
                </a:gridCol>
                <a:gridCol w="2754030">
                  <a:extLst>
                    <a:ext uri="{9D8B030D-6E8A-4147-A177-3AD203B41FA5}">
                      <a16:colId xmlns:a16="http://schemas.microsoft.com/office/drawing/2014/main" val="3514242231"/>
                    </a:ext>
                  </a:extLst>
                </a:gridCol>
              </a:tblGrid>
              <a:tr h="989304">
                <a:tc>
                  <a:txBody>
                    <a:bodyPr/>
                    <a:lstStyle/>
                    <a:p>
                      <a:pPr marL="0" marR="0" algn="ctr">
                        <a:spcBef>
                          <a:spcPts val="0"/>
                        </a:spcBef>
                        <a:spcAft>
                          <a:spcPts val="0"/>
                        </a:spcAft>
                      </a:pPr>
                      <a:r>
                        <a:rPr lang="en-GB" sz="3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NAME</a:t>
                      </a:r>
                      <a:endParaRPr lang="en-US" sz="3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5925" marR="6592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MORE</a:t>
                      </a:r>
                    </a:p>
                  </a:txBody>
                  <a:tcPr marL="65925" marR="65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LESS</a:t>
                      </a:r>
                    </a:p>
                  </a:txBody>
                  <a:tcPr marL="65925" marR="65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KEPT THE SAME</a:t>
                      </a:r>
                    </a:p>
                  </a:txBody>
                  <a:tcPr marL="65925" marR="6592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0691921"/>
                  </a:ext>
                </a:extLst>
              </a:tr>
              <a:tr h="2164101">
                <a:tc>
                  <a:txBody>
                    <a:bodyPr/>
                    <a:lstStyle/>
                    <a:p>
                      <a:pPr marL="342900" marR="0" lvl="0" indent="-342900">
                        <a:spcBef>
                          <a:spcPts val="0"/>
                        </a:spcBef>
                        <a:spcAft>
                          <a:spcPts val="0"/>
                        </a:spcAft>
                        <a:buFont typeface="Symbol" panose="05050102010706020507" pitchFamily="18" charset="2"/>
                        <a:buChar char=""/>
                      </a:pPr>
                      <a:endParaRPr lang="en-GB"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5925" marR="6592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5925" marR="65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spcBef>
                          <a:spcPts val="0"/>
                        </a:spcBef>
                        <a:spcAft>
                          <a:spcPts val="0"/>
                        </a:spcAft>
                        <a:buFont typeface="Symbol" panose="05050102010706020507" pitchFamily="18" charset="2"/>
                        <a:buChar char=""/>
                      </a:pPr>
                      <a:endParaRPr lang="en-GB"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5925" marR="659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lvl="0" indent="-342900">
                        <a:spcBef>
                          <a:spcPts val="0"/>
                        </a:spcBef>
                        <a:spcAft>
                          <a:spcPts val="0"/>
                        </a:spcAft>
                        <a:buFont typeface="Symbol" panose="05050102010706020507" pitchFamily="18" charset="2"/>
                        <a:buChar char=""/>
                      </a:pPr>
                      <a:endParaRPr lang="en-US" sz="28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5925" marR="65925"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4058777"/>
                  </a:ext>
                </a:extLst>
              </a:tr>
            </a:tbl>
          </a:graphicData>
        </a:graphic>
      </p:graphicFrame>
      <p:sp>
        <p:nvSpPr>
          <p:cNvPr id="5" name="TextBox 4">
            <a:extLst>
              <a:ext uri="{FF2B5EF4-FFF2-40B4-BE49-F238E27FC236}">
                <a16:creationId xmlns:a16="http://schemas.microsoft.com/office/drawing/2014/main" id="{B90610B9-60FE-427B-ACD3-BC76CC6FDA6E}"/>
              </a:ext>
            </a:extLst>
          </p:cNvPr>
          <p:cNvSpPr txBox="1"/>
          <p:nvPr/>
        </p:nvSpPr>
        <p:spPr>
          <a:xfrm>
            <a:off x="486742" y="216157"/>
            <a:ext cx="11124564" cy="830997"/>
          </a:xfrm>
          <a:prstGeom prst="rect">
            <a:avLst/>
          </a:prstGeom>
          <a:noFill/>
        </p:spPr>
        <p:txBody>
          <a:bodyPr wrap="square" rtlCol="0">
            <a:spAutoFit/>
          </a:bodyPr>
          <a:lstStyle/>
          <a:p>
            <a:r>
              <a:rPr lang="en-GB" sz="4800" b="1" dirty="0">
                <a:latin typeface="Open Sans" panose="020B0606030504020204" pitchFamily="34" charset="0"/>
                <a:ea typeface="Open Sans" panose="020B0606030504020204" pitchFamily="34" charset="0"/>
                <a:cs typeface="Open Sans" panose="020B0606030504020204" pitchFamily="34" charset="0"/>
              </a:rPr>
              <a:t>Role negotiation (Roger Harrison)</a:t>
            </a:r>
          </a:p>
        </p:txBody>
      </p:sp>
      <p:sp>
        <p:nvSpPr>
          <p:cNvPr id="6" name="Line 18">
            <a:extLst>
              <a:ext uri="{FF2B5EF4-FFF2-40B4-BE49-F238E27FC236}">
                <a16:creationId xmlns:a16="http://schemas.microsoft.com/office/drawing/2014/main" id="{63894413-565F-4270-BE1A-E45E65228C55}"/>
              </a:ext>
            </a:extLst>
          </p:cNvPr>
          <p:cNvSpPr>
            <a:spLocks noChangeShapeType="1"/>
          </p:cNvSpPr>
          <p:nvPr/>
        </p:nvSpPr>
        <p:spPr bwMode="auto">
          <a:xfrm flipV="1">
            <a:off x="541923" y="1130296"/>
            <a:ext cx="11014202" cy="31965"/>
          </a:xfrm>
          <a:prstGeom prst="line">
            <a:avLst/>
          </a:prstGeom>
          <a:noFill/>
          <a:ln w="12700">
            <a:solidFill>
              <a:srgbClr val="C6D30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67647D0D-66AE-4891-A411-3753B5BBA316}"/>
              </a:ext>
            </a:extLst>
          </p:cNvPr>
          <p:cNvSpPr/>
          <p:nvPr/>
        </p:nvSpPr>
        <p:spPr>
          <a:xfrm>
            <a:off x="541922" y="1510476"/>
            <a:ext cx="11069384" cy="1384995"/>
          </a:xfrm>
          <a:prstGeom prst="rect">
            <a:avLst/>
          </a:prstGeom>
        </p:spPr>
        <p:txBody>
          <a:bodyPr wrap="square">
            <a:spAutoFit/>
          </a:bodyPr>
          <a:lstStyle/>
          <a:p>
            <a:r>
              <a:rPr lang="en-GB" sz="2800" dirty="0">
                <a:latin typeface="Open Sans" panose="020B0606030504020204" pitchFamily="34" charset="0"/>
                <a:ea typeface="Open Sans" panose="020B0606030504020204" pitchFamily="34" charset="0"/>
                <a:cs typeface="Open Sans" panose="020B0606030504020204" pitchFamily="34" charset="0"/>
              </a:rPr>
              <a:t>For each person, write a one word or short phrase to describe what you want more of and less of from them, and what you want maintained. </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68513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emn sissay MBE on Twitter: &quot;Said the sun to the moon Said the head to the  heart &quot;We have more in common Than sets us apart&quot;… &quot;">
            <a:extLst>
              <a:ext uri="{FF2B5EF4-FFF2-40B4-BE49-F238E27FC236}">
                <a16:creationId xmlns:a16="http://schemas.microsoft.com/office/drawing/2014/main" id="{1F39463D-FD76-4273-AECE-CD1E0AA01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0"/>
            <a:ext cx="6858000" cy="9144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Gurbaksh Chahal | The Art of Humanity |">
            <a:extLst>
              <a:ext uri="{FF2B5EF4-FFF2-40B4-BE49-F238E27FC236}">
                <a16:creationId xmlns:a16="http://schemas.microsoft.com/office/drawing/2014/main" id="{D0427922-9CF3-471F-B0FA-CAF8F798B5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28" r="6767"/>
          <a:stretch/>
        </p:blipFill>
        <p:spPr bwMode="auto">
          <a:xfrm>
            <a:off x="0" y="0"/>
            <a:ext cx="6005384" cy="91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656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E3DC742-B8FB-473C-9DDF-3AC1C7BAB7ED}"/>
              </a:ext>
            </a:extLst>
          </p:cNvPr>
          <p:cNvSpPr/>
          <p:nvPr/>
        </p:nvSpPr>
        <p:spPr>
          <a:xfrm>
            <a:off x="497632" y="1309568"/>
            <a:ext cx="11196736" cy="6524863"/>
          </a:xfrm>
          <a:prstGeom prst="rect">
            <a:avLst/>
          </a:prstGeom>
        </p:spPr>
        <p:txBody>
          <a:bodyPr wrap="square">
            <a:spAutoFit/>
          </a:bodyPr>
          <a:lstStyle/>
          <a:p>
            <a:r>
              <a:rPr lang="en-US" sz="7200" i="1" dirty="0">
                <a:solidFill>
                  <a:srgbClr val="101010"/>
                </a:solidFill>
                <a:latin typeface="Open Sans" panose="020B0606030504020204" pitchFamily="34" charset="0"/>
                <a:ea typeface="Calibri" panose="020F0502020204030204" pitchFamily="34" charset="0"/>
              </a:rPr>
              <a:t>“We cannot live for ourselves alone.  Our lives are connected by a thousand invisible threads.”  </a:t>
            </a:r>
          </a:p>
          <a:p>
            <a:endParaRPr lang="en-US" i="1" dirty="0">
              <a:solidFill>
                <a:srgbClr val="101010"/>
              </a:solidFill>
              <a:latin typeface="Open Sans" panose="020B0606030504020204" pitchFamily="34" charset="0"/>
              <a:ea typeface="Calibri" panose="020F0502020204030204" pitchFamily="34" charset="0"/>
            </a:endParaRPr>
          </a:p>
          <a:p>
            <a:pPr algn="r"/>
            <a:r>
              <a:rPr lang="en-US" sz="4000" dirty="0">
                <a:solidFill>
                  <a:srgbClr val="101010"/>
                </a:solidFill>
                <a:latin typeface="Open Sans" panose="020B0606030504020204" pitchFamily="34" charset="0"/>
                <a:ea typeface="Calibri" panose="020F0502020204030204" pitchFamily="34" charset="0"/>
              </a:rPr>
              <a:t>(Herman Melville)</a:t>
            </a:r>
            <a:endParaRPr lang="en-US" sz="4000" dirty="0"/>
          </a:p>
        </p:txBody>
      </p:sp>
    </p:spTree>
    <p:extLst>
      <p:ext uri="{BB962C8B-B14F-4D97-AF65-F5344CB8AC3E}">
        <p14:creationId xmlns:p14="http://schemas.microsoft.com/office/powerpoint/2010/main" val="425306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522207-6BEE-4B16-AB49-F8FB2D06092F}"/>
              </a:ext>
            </a:extLst>
          </p:cNvPr>
          <p:cNvSpPr/>
          <p:nvPr/>
        </p:nvSpPr>
        <p:spPr>
          <a:xfrm>
            <a:off x="486742" y="1765058"/>
            <a:ext cx="11069383" cy="6740307"/>
          </a:xfrm>
          <a:prstGeom prst="rect">
            <a:avLst/>
          </a:prstGeom>
        </p:spPr>
        <p:txBody>
          <a:bodyPr wrap="square">
            <a:spAutoFit/>
          </a:bodyPr>
          <a:lstStyle/>
          <a:p>
            <a:r>
              <a:rPr lang="en-GB" sz="3600" i="0" dirty="0">
                <a:effectLst/>
                <a:latin typeface="Open Sans" panose="020B0606030504020204" pitchFamily="34" charset="0"/>
                <a:ea typeface="Open Sans" panose="020B0606030504020204" pitchFamily="34" charset="0"/>
                <a:cs typeface="Open Sans" panose="020B0606030504020204" pitchFamily="34" charset="0"/>
              </a:rPr>
              <a:t>Group dynamics is the study of groups, and a general term for group processes.</a:t>
            </a:r>
          </a:p>
          <a:p>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i="0" dirty="0">
                <a:effectLst/>
                <a:latin typeface="Open Sans" panose="020B0606030504020204" pitchFamily="34" charset="0"/>
                <a:ea typeface="Open Sans" panose="020B0606030504020204" pitchFamily="34" charset="0"/>
                <a:cs typeface="Open Sans" panose="020B0606030504020204" pitchFamily="34" charset="0"/>
              </a:rPr>
              <a:t>Group process refers to the understanding of the behaviour of people in groups.</a:t>
            </a:r>
          </a:p>
          <a:p>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i="0" dirty="0">
                <a:effectLst/>
                <a:latin typeface="Open Sans" panose="020B0606030504020204" pitchFamily="34" charset="0"/>
                <a:ea typeface="Open Sans" panose="020B0606030504020204" pitchFamily="34" charset="0"/>
                <a:cs typeface="Open Sans" panose="020B0606030504020204" pitchFamily="34" charset="0"/>
              </a:rPr>
              <a:t>When dynamics are positive, the group works well together.  When dynamics are poor, the group’s effectiveness is reduced. Problems can come from poor facilitation, too much deference to authority, blocking, groupthink and free riding, among others.</a:t>
            </a:r>
          </a:p>
        </p:txBody>
      </p:sp>
      <p:sp>
        <p:nvSpPr>
          <p:cNvPr id="6" name="TextBox 5">
            <a:extLst>
              <a:ext uri="{FF2B5EF4-FFF2-40B4-BE49-F238E27FC236}">
                <a16:creationId xmlns:a16="http://schemas.microsoft.com/office/drawing/2014/main" id="{FE86C182-16B8-4C5A-B443-CD3F5752CA70}"/>
              </a:ext>
            </a:extLst>
          </p:cNvPr>
          <p:cNvSpPr txBox="1"/>
          <p:nvPr/>
        </p:nvSpPr>
        <p:spPr>
          <a:xfrm>
            <a:off x="486742" y="216157"/>
            <a:ext cx="11124564" cy="830997"/>
          </a:xfrm>
          <a:prstGeom prst="rect">
            <a:avLst/>
          </a:prstGeom>
          <a:noFill/>
        </p:spPr>
        <p:txBody>
          <a:bodyPr wrap="square" rtlCol="0">
            <a:spAutoFit/>
          </a:bodyPr>
          <a:lstStyle/>
          <a:p>
            <a:r>
              <a:rPr lang="en-GB" sz="4800" b="1" dirty="0">
                <a:latin typeface="Open Sans" panose="020B0606030504020204" pitchFamily="34" charset="0"/>
                <a:ea typeface="Open Sans" panose="020B0606030504020204" pitchFamily="34" charset="0"/>
                <a:cs typeface="Open Sans" panose="020B0606030504020204" pitchFamily="34" charset="0"/>
              </a:rPr>
              <a:t>Group Dynamics - defined</a:t>
            </a:r>
          </a:p>
        </p:txBody>
      </p:sp>
      <p:sp>
        <p:nvSpPr>
          <p:cNvPr id="7" name="Line 18">
            <a:extLst>
              <a:ext uri="{FF2B5EF4-FFF2-40B4-BE49-F238E27FC236}">
                <a16:creationId xmlns:a16="http://schemas.microsoft.com/office/drawing/2014/main" id="{B9A1EADE-2E1A-44FC-A2EC-751691236DE0}"/>
              </a:ext>
            </a:extLst>
          </p:cNvPr>
          <p:cNvSpPr>
            <a:spLocks noChangeShapeType="1"/>
          </p:cNvSpPr>
          <p:nvPr/>
        </p:nvSpPr>
        <p:spPr bwMode="auto">
          <a:xfrm flipV="1">
            <a:off x="541923" y="1130296"/>
            <a:ext cx="11014202" cy="31965"/>
          </a:xfrm>
          <a:prstGeom prst="line">
            <a:avLst/>
          </a:prstGeom>
          <a:noFill/>
          <a:ln w="12700">
            <a:solidFill>
              <a:srgbClr val="C6D30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71056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522207-6BEE-4B16-AB49-F8FB2D06092F}"/>
              </a:ext>
            </a:extLst>
          </p:cNvPr>
          <p:cNvSpPr/>
          <p:nvPr/>
        </p:nvSpPr>
        <p:spPr>
          <a:xfrm>
            <a:off x="541923" y="1491668"/>
            <a:ext cx="11069383" cy="830997"/>
          </a:xfrm>
          <a:prstGeom prst="rect">
            <a:avLst/>
          </a:prstGeom>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The most popular reasons for joining a group are related to our needs for security, esteem, affiliation, power, identity, huddling, and task functions.</a:t>
            </a:r>
            <a:endParaRPr lang="en-GB" sz="4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FE86C182-16B8-4C5A-B443-CD3F5752CA70}"/>
              </a:ext>
            </a:extLst>
          </p:cNvPr>
          <p:cNvSpPr txBox="1"/>
          <p:nvPr/>
        </p:nvSpPr>
        <p:spPr>
          <a:xfrm>
            <a:off x="486742" y="216157"/>
            <a:ext cx="11124564" cy="830997"/>
          </a:xfrm>
          <a:prstGeom prst="rect">
            <a:avLst/>
          </a:prstGeom>
          <a:noFill/>
        </p:spPr>
        <p:txBody>
          <a:bodyPr wrap="square" rtlCol="0">
            <a:spAutoFit/>
          </a:bodyPr>
          <a:lstStyle/>
          <a:p>
            <a:r>
              <a:rPr lang="en-GB" sz="4800" b="1" dirty="0">
                <a:latin typeface="Open Sans" panose="020B0606030504020204" pitchFamily="34" charset="0"/>
                <a:ea typeface="Open Sans" panose="020B0606030504020204" pitchFamily="34" charset="0"/>
                <a:cs typeface="Open Sans" panose="020B0606030504020204" pitchFamily="34" charset="0"/>
              </a:rPr>
              <a:t>Benefits of being in a group</a:t>
            </a:r>
          </a:p>
        </p:txBody>
      </p:sp>
      <p:sp>
        <p:nvSpPr>
          <p:cNvPr id="7" name="Line 18">
            <a:extLst>
              <a:ext uri="{FF2B5EF4-FFF2-40B4-BE49-F238E27FC236}">
                <a16:creationId xmlns:a16="http://schemas.microsoft.com/office/drawing/2014/main" id="{B9A1EADE-2E1A-44FC-A2EC-751691236DE0}"/>
              </a:ext>
            </a:extLst>
          </p:cNvPr>
          <p:cNvSpPr>
            <a:spLocks noChangeShapeType="1"/>
          </p:cNvSpPr>
          <p:nvPr/>
        </p:nvSpPr>
        <p:spPr bwMode="auto">
          <a:xfrm flipV="1">
            <a:off x="541923" y="1130296"/>
            <a:ext cx="11014202" cy="31965"/>
          </a:xfrm>
          <a:prstGeom prst="line">
            <a:avLst/>
          </a:prstGeom>
          <a:noFill/>
          <a:ln w="12700">
            <a:solidFill>
              <a:srgbClr val="C6D30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2" name="Oval 1">
            <a:extLst>
              <a:ext uri="{FF2B5EF4-FFF2-40B4-BE49-F238E27FC236}">
                <a16:creationId xmlns:a16="http://schemas.microsoft.com/office/drawing/2014/main" id="{25DD46DB-9F73-4CD1-9897-4A2F86AF915B}"/>
              </a:ext>
            </a:extLst>
          </p:cNvPr>
          <p:cNvSpPr/>
          <p:nvPr/>
        </p:nvSpPr>
        <p:spPr>
          <a:xfrm>
            <a:off x="486742" y="3136511"/>
            <a:ext cx="5225143" cy="2295331"/>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Affiliation – fulfil social need/opportunity for interaction</a:t>
            </a:r>
            <a:endParaRPr lang="en-US" sz="24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EE64BB86-FC87-4FCF-854A-6B14E163841F}"/>
              </a:ext>
            </a:extLst>
          </p:cNvPr>
          <p:cNvSpPr/>
          <p:nvPr/>
        </p:nvSpPr>
        <p:spPr>
          <a:xfrm>
            <a:off x="6637175" y="3021404"/>
            <a:ext cx="5225143" cy="2295331"/>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Security – reduce the threat of “standing alone”</a:t>
            </a:r>
            <a:endParaRPr lang="en-US" sz="24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961BECE8-F3F3-433E-A079-25A3AE700EEF}"/>
              </a:ext>
            </a:extLst>
          </p:cNvPr>
          <p:cNvSpPr/>
          <p:nvPr/>
        </p:nvSpPr>
        <p:spPr>
          <a:xfrm>
            <a:off x="6386163" y="6195982"/>
            <a:ext cx="5225143" cy="2295331"/>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Self-esteem – provides feelings of self-worth</a:t>
            </a:r>
            <a:endParaRPr lang="en-US" sz="24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7D582426-A878-48FC-89E1-5D91B0C51EEB}"/>
              </a:ext>
            </a:extLst>
          </p:cNvPr>
          <p:cNvSpPr/>
          <p:nvPr/>
        </p:nvSpPr>
        <p:spPr>
          <a:xfrm>
            <a:off x="192667" y="6276782"/>
            <a:ext cx="5540076" cy="2488834"/>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Goal achievement – what cannot be achieved individually often becomes possible </a:t>
            </a:r>
            <a:endParaRPr lang="en-US" sz="24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69525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7CCE5E-4216-403F-8622-600DE7AD372C}"/>
              </a:ext>
            </a:extLst>
          </p:cNvPr>
          <p:cNvSpPr/>
          <p:nvPr/>
        </p:nvSpPr>
        <p:spPr>
          <a:xfrm>
            <a:off x="533718" y="1389003"/>
            <a:ext cx="11409466" cy="7478970"/>
          </a:xfrm>
          <a:prstGeom prst="rect">
            <a:avLst/>
          </a:prstGeom>
        </p:spPr>
        <p:txBody>
          <a:bodyPr wrap="square">
            <a:spAutoFit/>
          </a:bodyPr>
          <a:lstStyle/>
          <a:p>
            <a:pPr marL="6066" marR="273849"/>
            <a:r>
              <a:rPr lang="en-GB" sz="2400" u="sng" spc="-14" dirty="0">
                <a:latin typeface="Open Sans" panose="020B0606030504020204" pitchFamily="34" charset="0"/>
                <a:ea typeface="Open Sans" panose="020B0606030504020204" pitchFamily="34" charset="0"/>
                <a:cs typeface="Open Sans" panose="020B0606030504020204" pitchFamily="34" charset="0"/>
              </a:rPr>
              <a:t>Consider the following questions:</a:t>
            </a:r>
          </a:p>
          <a:p>
            <a:pPr marL="6066" marR="273849"/>
            <a:endParaRPr lang="en-GB" sz="2400" spc="-14" dirty="0">
              <a:latin typeface="Open Sans" panose="020B0606030504020204" pitchFamily="34" charset="0"/>
              <a:ea typeface="Open Sans" panose="020B0606030504020204" pitchFamily="34" charset="0"/>
              <a:cs typeface="Open Sans" panose="020B0606030504020204" pitchFamily="34" charset="0"/>
            </a:endParaRPr>
          </a:p>
          <a:p>
            <a:pPr marL="6066" marR="273849"/>
            <a:r>
              <a:rPr lang="en-GB" sz="2400" b="1" spc="-14" dirty="0">
                <a:latin typeface="Open Sans" panose="020B0606030504020204" pitchFamily="34" charset="0"/>
                <a:ea typeface="Open Sans" panose="020B0606030504020204" pitchFamily="34" charset="0"/>
                <a:cs typeface="Open Sans" panose="020B0606030504020204" pitchFamily="34" charset="0"/>
              </a:rPr>
              <a:t>Groups:</a:t>
            </a:r>
          </a:p>
          <a:p>
            <a:pPr marL="6066" marR="273849"/>
            <a:endParaRPr lang="en-GB" sz="2400" spc="-14" dirty="0">
              <a:latin typeface="Open Sans" panose="020B0606030504020204" pitchFamily="34" charset="0"/>
              <a:ea typeface="Open Sans" panose="020B0606030504020204" pitchFamily="34" charset="0"/>
              <a:cs typeface="Open Sans" panose="020B0606030504020204" pitchFamily="34" charset="0"/>
            </a:endParaRPr>
          </a:p>
          <a:p>
            <a:pPr marL="348966" marR="273849" indent="-342900">
              <a:buFont typeface="Arial" panose="020B0604020202020204" pitchFamily="34" charset="0"/>
              <a:buChar char="•"/>
            </a:pPr>
            <a:r>
              <a:rPr lang="en-GB" sz="2400" spc="-14" dirty="0">
                <a:latin typeface="Open Sans" panose="020B0606030504020204" pitchFamily="34" charset="0"/>
                <a:ea typeface="Open Sans" panose="020B0606030504020204" pitchFamily="34" charset="0"/>
                <a:cs typeface="Open Sans" panose="020B0606030504020204" pitchFamily="34" charset="0"/>
              </a:rPr>
              <a:t>What types of different groups are there? E.g. formal, informal, interest etc.</a:t>
            </a:r>
          </a:p>
          <a:p>
            <a:pPr marL="348966" marR="273849" indent="-342900" defTabSz="914400">
              <a:buFont typeface="Arial" panose="020B0604020202020204" pitchFamily="34" charset="0"/>
              <a:buChar char="•"/>
              <a:defRPr/>
            </a:pPr>
            <a:r>
              <a:rPr lang="en-GB" sz="2400" spc="-14" dirty="0">
                <a:latin typeface="Open Sans" panose="020B0606030504020204" pitchFamily="34" charset="0"/>
                <a:ea typeface="Open Sans" panose="020B0606030504020204" pitchFamily="34" charset="0"/>
                <a:cs typeface="Open Sans" panose="020B0606030504020204" pitchFamily="34" charset="0"/>
              </a:rPr>
              <a:t>What important groups can you identify?</a:t>
            </a:r>
          </a:p>
          <a:p>
            <a:pPr marL="348966" marR="273849" indent="-342900" defTabSz="914400">
              <a:buFont typeface="Arial" panose="020B0604020202020204" pitchFamily="34" charset="0"/>
              <a:buChar char="•"/>
              <a:defRPr/>
            </a:pPr>
            <a:r>
              <a:rPr lang="en-GB" sz="2400" spc="-14" dirty="0">
                <a:latin typeface="Open Sans" panose="020B0606030504020204" pitchFamily="34" charset="0"/>
                <a:ea typeface="Open Sans" panose="020B0606030504020204" pitchFamily="34" charset="0"/>
                <a:cs typeface="Open Sans" panose="020B0606030504020204" pitchFamily="34" charset="0"/>
              </a:rPr>
              <a:t>How many groups do you consider yourself in at the moment?</a:t>
            </a:r>
          </a:p>
          <a:p>
            <a:pPr marL="6066" marR="273849" defTabSz="914400">
              <a:defRPr/>
            </a:pPr>
            <a:endParaRPr lang="en-GB" sz="2400" spc="-14" dirty="0">
              <a:latin typeface="Open Sans" panose="020B0606030504020204" pitchFamily="34" charset="0"/>
              <a:ea typeface="Open Sans" panose="020B0606030504020204" pitchFamily="34" charset="0"/>
              <a:cs typeface="Open Sans" panose="020B0606030504020204" pitchFamily="34" charset="0"/>
            </a:endParaRPr>
          </a:p>
          <a:p>
            <a:pPr marL="6066" marR="273849" defTabSz="914400">
              <a:defRPr/>
            </a:pPr>
            <a:r>
              <a:rPr lang="en-GB" sz="2400" b="1" spc="-14" dirty="0">
                <a:latin typeface="Open Sans" panose="020B0606030504020204" pitchFamily="34" charset="0"/>
                <a:ea typeface="Open Sans" panose="020B0606030504020204" pitchFamily="34" charset="0"/>
                <a:cs typeface="Open Sans" panose="020B0606030504020204" pitchFamily="34" charset="0"/>
              </a:rPr>
              <a:t>Observations on groups themselves: </a:t>
            </a:r>
          </a:p>
          <a:p>
            <a:pPr marL="6066" marR="273849" defTabSz="914400">
              <a:defRPr/>
            </a:pPr>
            <a:endParaRPr lang="en-GB" sz="2400" spc="-14" dirty="0">
              <a:latin typeface="Open Sans" panose="020B0606030504020204" pitchFamily="34" charset="0"/>
              <a:ea typeface="Open Sans" panose="020B0606030504020204" pitchFamily="34" charset="0"/>
              <a:cs typeface="Open Sans" panose="020B0606030504020204" pitchFamily="34" charset="0"/>
            </a:endParaRPr>
          </a:p>
          <a:p>
            <a:pPr marL="348966" marR="273849" indent="-342900" defTabSz="914400">
              <a:buFont typeface="Arial" panose="020B0604020202020204" pitchFamily="34" charset="0"/>
              <a:buChar char="•"/>
              <a:defRPr/>
            </a:pPr>
            <a:r>
              <a:rPr lang="en-GB" sz="2400" spc="-14" dirty="0">
                <a:latin typeface="Open Sans" panose="020B0606030504020204" pitchFamily="34" charset="0"/>
                <a:ea typeface="Open Sans" panose="020B0606030504020204" pitchFamily="34" charset="0"/>
                <a:cs typeface="Open Sans" panose="020B0606030504020204" pitchFamily="34" charset="0"/>
              </a:rPr>
              <a:t>What do you notice about what happens in groups?</a:t>
            </a:r>
          </a:p>
          <a:p>
            <a:pPr marL="348966" marR="273849" indent="-342900">
              <a:buFont typeface="Arial" panose="020B0604020202020204" pitchFamily="34" charset="0"/>
              <a:buChar char="•"/>
            </a:pPr>
            <a:r>
              <a:rPr lang="en-GB" sz="2400" spc="-14" dirty="0">
                <a:latin typeface="Open Sans" panose="020B0606030504020204" pitchFamily="34" charset="0"/>
                <a:ea typeface="Open Sans" panose="020B0606030504020204" pitchFamily="34" charset="0"/>
                <a:cs typeface="Open Sans" panose="020B0606030504020204" pitchFamily="34" charset="0"/>
              </a:rPr>
              <a:t>When you have had positive experiences in a group and less positive? What do you notice happens?</a:t>
            </a:r>
          </a:p>
          <a:p>
            <a:pPr marL="6066" marR="273849"/>
            <a:endParaRPr lang="en-GB" sz="2400" spc="-14" dirty="0">
              <a:latin typeface="Open Sans" panose="020B0606030504020204" pitchFamily="34" charset="0"/>
              <a:ea typeface="Open Sans" panose="020B0606030504020204" pitchFamily="34" charset="0"/>
              <a:cs typeface="Open Sans" panose="020B0606030504020204" pitchFamily="34" charset="0"/>
            </a:endParaRPr>
          </a:p>
          <a:p>
            <a:pPr marL="6066" marR="273849"/>
            <a:r>
              <a:rPr lang="en-GB" sz="2400" b="1" spc="-14" dirty="0">
                <a:latin typeface="Open Sans" panose="020B0606030504020204" pitchFamily="34" charset="0"/>
                <a:ea typeface="Open Sans" panose="020B0606030504020204" pitchFamily="34" charset="0"/>
                <a:cs typeface="Open Sans" panose="020B0606030504020204" pitchFamily="34" charset="0"/>
              </a:rPr>
              <a:t>Observations on yourself in a group: </a:t>
            </a:r>
          </a:p>
          <a:p>
            <a:pPr marL="6066" marR="273849"/>
            <a:endParaRPr lang="en-GB" sz="2400" spc="-14" dirty="0">
              <a:latin typeface="Open Sans" panose="020B0606030504020204" pitchFamily="34" charset="0"/>
              <a:ea typeface="Open Sans" panose="020B0606030504020204" pitchFamily="34" charset="0"/>
              <a:cs typeface="Open Sans" panose="020B0606030504020204" pitchFamily="34" charset="0"/>
            </a:endParaRPr>
          </a:p>
          <a:p>
            <a:pPr marL="348966" marR="273849" indent="-342900">
              <a:buFont typeface="Arial" panose="020B0604020202020204" pitchFamily="34" charset="0"/>
              <a:buChar char="•"/>
            </a:pPr>
            <a:r>
              <a:rPr lang="en-GB" sz="2400" spc="-14" dirty="0">
                <a:latin typeface="Open Sans" panose="020B0606030504020204" pitchFamily="34" charset="0"/>
                <a:ea typeface="Open Sans" panose="020B0606030504020204" pitchFamily="34" charset="0"/>
                <a:cs typeface="Open Sans" panose="020B0606030504020204" pitchFamily="34" charset="0"/>
              </a:rPr>
              <a:t>How do you experience being in a group?</a:t>
            </a:r>
          </a:p>
          <a:p>
            <a:pPr marL="348966" marR="273849" indent="-342900">
              <a:buFont typeface="Arial" panose="020B0604020202020204" pitchFamily="34" charset="0"/>
              <a:buChar char="•"/>
            </a:pPr>
            <a:r>
              <a:rPr lang="en-GB" sz="2400" spc="-14" dirty="0">
                <a:latin typeface="Open Sans" panose="020B0606030504020204" pitchFamily="34" charset="0"/>
                <a:ea typeface="Open Sans" panose="020B0606030504020204" pitchFamily="34" charset="0"/>
                <a:cs typeface="Open Sans" panose="020B0606030504020204" pitchFamily="34" charset="0"/>
              </a:rPr>
              <a:t>What do you notice about yourself when you first come into a group?</a:t>
            </a:r>
          </a:p>
          <a:p>
            <a:pPr marL="348966" marR="273849" indent="-342900">
              <a:buFont typeface="Arial" panose="020B0604020202020204" pitchFamily="34" charset="0"/>
              <a:buChar char="•"/>
            </a:pPr>
            <a:r>
              <a:rPr lang="en-GB" sz="2400" spc="-14" dirty="0">
                <a:latin typeface="Open Sans" panose="020B0606030504020204" pitchFamily="34" charset="0"/>
                <a:ea typeface="Open Sans" panose="020B0606030504020204" pitchFamily="34" charset="0"/>
                <a:cs typeface="Open Sans" panose="020B0606030504020204" pitchFamily="34" charset="0"/>
              </a:rPr>
              <a:t>Does this evolve over time?</a:t>
            </a:r>
          </a:p>
          <a:p>
            <a:pPr marL="348966" marR="273849" indent="-342900">
              <a:buFont typeface="Arial" panose="020B0604020202020204" pitchFamily="34" charset="0"/>
              <a:buChar char="•"/>
            </a:pPr>
            <a:r>
              <a:rPr lang="en-GB" sz="2400" spc="-14" dirty="0">
                <a:latin typeface="Open Sans" panose="020B0606030504020204" pitchFamily="34" charset="0"/>
                <a:ea typeface="Open Sans" panose="020B0606030504020204" pitchFamily="34" charset="0"/>
                <a:cs typeface="Open Sans" panose="020B0606030504020204" pitchFamily="34" charset="0"/>
              </a:rPr>
              <a:t>Do you feel you have a natural role/position that you often occupy?</a:t>
            </a:r>
          </a:p>
        </p:txBody>
      </p:sp>
      <p:sp>
        <p:nvSpPr>
          <p:cNvPr id="5" name="TextBox 4">
            <a:extLst>
              <a:ext uri="{FF2B5EF4-FFF2-40B4-BE49-F238E27FC236}">
                <a16:creationId xmlns:a16="http://schemas.microsoft.com/office/drawing/2014/main" id="{5527CE0F-EC62-46ED-933E-0DCCBA109971}"/>
              </a:ext>
            </a:extLst>
          </p:cNvPr>
          <p:cNvSpPr txBox="1"/>
          <p:nvPr/>
        </p:nvSpPr>
        <p:spPr>
          <a:xfrm>
            <a:off x="486742" y="216157"/>
            <a:ext cx="11124564" cy="830997"/>
          </a:xfrm>
          <a:prstGeom prst="rect">
            <a:avLst/>
          </a:prstGeom>
          <a:noFill/>
        </p:spPr>
        <p:txBody>
          <a:bodyPr wrap="square" rtlCol="0">
            <a:spAutoFit/>
          </a:bodyPr>
          <a:lstStyle/>
          <a:p>
            <a:r>
              <a:rPr lang="en-GB" sz="4800" b="1" dirty="0">
                <a:latin typeface="Open Sans" panose="020B0606030504020204" pitchFamily="34" charset="0"/>
                <a:ea typeface="Open Sans" panose="020B0606030504020204" pitchFamily="34" charset="0"/>
                <a:cs typeface="Open Sans" panose="020B0606030504020204" pitchFamily="34" charset="0"/>
              </a:rPr>
              <a:t>Thinking about groups</a:t>
            </a:r>
          </a:p>
        </p:txBody>
      </p:sp>
      <p:sp>
        <p:nvSpPr>
          <p:cNvPr id="6" name="Line 18">
            <a:extLst>
              <a:ext uri="{FF2B5EF4-FFF2-40B4-BE49-F238E27FC236}">
                <a16:creationId xmlns:a16="http://schemas.microsoft.com/office/drawing/2014/main" id="{CA12F3D4-1DB8-4677-807D-B611F7D1D052}"/>
              </a:ext>
            </a:extLst>
          </p:cNvPr>
          <p:cNvSpPr>
            <a:spLocks noChangeShapeType="1"/>
          </p:cNvSpPr>
          <p:nvPr/>
        </p:nvSpPr>
        <p:spPr bwMode="auto">
          <a:xfrm flipV="1">
            <a:off x="541923" y="1130296"/>
            <a:ext cx="11014202" cy="31965"/>
          </a:xfrm>
          <a:prstGeom prst="line">
            <a:avLst/>
          </a:prstGeom>
          <a:noFill/>
          <a:ln w="12700">
            <a:solidFill>
              <a:srgbClr val="C6D30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18539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ore Skills- The Content &amp; Process Model | Hyper Island">
            <a:extLst>
              <a:ext uri="{FF2B5EF4-FFF2-40B4-BE49-F238E27FC236}">
                <a16:creationId xmlns:a16="http://schemas.microsoft.com/office/drawing/2014/main" id="{08A285BC-0839-461C-8756-48CA2593E1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4682" y="135923"/>
            <a:ext cx="6359730" cy="436348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group dynamics Archives - Adventure In Adventure Out">
            <a:extLst>
              <a:ext uri="{FF2B5EF4-FFF2-40B4-BE49-F238E27FC236}">
                <a16:creationId xmlns:a16="http://schemas.microsoft.com/office/drawing/2014/main" id="{65E717B1-3C89-4F89-80AE-C657EE6F5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4002" y="4395918"/>
            <a:ext cx="7790410" cy="461215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5 Keys to Google Teams">
            <a:extLst>
              <a:ext uri="{FF2B5EF4-FFF2-40B4-BE49-F238E27FC236}">
                <a16:creationId xmlns:a16="http://schemas.microsoft.com/office/drawing/2014/main" id="{A0157828-69E1-4EE5-BB22-F5255A0D53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452380" cy="5245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660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B5B523-A8ED-4BC3-A939-50F46CD9EB3E}"/>
              </a:ext>
            </a:extLst>
          </p:cNvPr>
          <p:cNvSpPr/>
          <p:nvPr/>
        </p:nvSpPr>
        <p:spPr>
          <a:xfrm>
            <a:off x="578871" y="1669069"/>
            <a:ext cx="10977254" cy="1077218"/>
          </a:xfrm>
          <a:prstGeom prst="rect">
            <a:avLst/>
          </a:prstGeom>
        </p:spPr>
        <p:txBody>
          <a:bodyPr wrap="square">
            <a:spAutoFit/>
          </a:bodyPr>
          <a:lstStyle/>
          <a:p>
            <a:pPr marL="12703" marR="573506"/>
            <a:r>
              <a:rPr lang="en-GB" sz="3200" spc="-30" dirty="0">
                <a:latin typeface="Open Sans" panose="020B0606030504020204" pitchFamily="34" charset="0"/>
                <a:ea typeface="Open Sans" panose="020B0606030504020204" pitchFamily="34" charset="0"/>
                <a:cs typeface="Open Sans" panose="020B0606030504020204" pitchFamily="34" charset="0"/>
              </a:rPr>
              <a:t>You probably know how frustrating it is when groups don’t work well. </a:t>
            </a:r>
          </a:p>
        </p:txBody>
      </p:sp>
      <p:sp>
        <p:nvSpPr>
          <p:cNvPr id="5" name="TextBox 4">
            <a:extLst>
              <a:ext uri="{FF2B5EF4-FFF2-40B4-BE49-F238E27FC236}">
                <a16:creationId xmlns:a16="http://schemas.microsoft.com/office/drawing/2014/main" id="{F8257FB8-052B-444C-B4D0-F4A3E33F8F45}"/>
              </a:ext>
            </a:extLst>
          </p:cNvPr>
          <p:cNvSpPr txBox="1"/>
          <p:nvPr/>
        </p:nvSpPr>
        <p:spPr>
          <a:xfrm>
            <a:off x="486742" y="216157"/>
            <a:ext cx="11124564" cy="830997"/>
          </a:xfrm>
          <a:prstGeom prst="rect">
            <a:avLst/>
          </a:prstGeom>
          <a:noFill/>
        </p:spPr>
        <p:txBody>
          <a:bodyPr wrap="square" rtlCol="0">
            <a:spAutoFit/>
          </a:bodyPr>
          <a:lstStyle/>
          <a:p>
            <a:r>
              <a:rPr lang="en-GB" sz="4800" b="1" dirty="0">
                <a:latin typeface="Open Sans" panose="020B0606030504020204" pitchFamily="34" charset="0"/>
                <a:ea typeface="Open Sans" panose="020B0606030504020204" pitchFamily="34" charset="0"/>
                <a:cs typeface="Open Sans" panose="020B0606030504020204" pitchFamily="34" charset="0"/>
              </a:rPr>
              <a:t>Group Dynamics</a:t>
            </a:r>
          </a:p>
        </p:txBody>
      </p:sp>
      <p:sp>
        <p:nvSpPr>
          <p:cNvPr id="6" name="Line 18">
            <a:extLst>
              <a:ext uri="{FF2B5EF4-FFF2-40B4-BE49-F238E27FC236}">
                <a16:creationId xmlns:a16="http://schemas.microsoft.com/office/drawing/2014/main" id="{46630AF4-2EC4-4D2A-A8E9-1FE08FC9D88F}"/>
              </a:ext>
            </a:extLst>
          </p:cNvPr>
          <p:cNvSpPr>
            <a:spLocks noChangeShapeType="1"/>
          </p:cNvSpPr>
          <p:nvPr/>
        </p:nvSpPr>
        <p:spPr bwMode="auto">
          <a:xfrm flipV="1">
            <a:off x="541923" y="1130296"/>
            <a:ext cx="11014202" cy="31965"/>
          </a:xfrm>
          <a:prstGeom prst="line">
            <a:avLst/>
          </a:prstGeom>
          <a:noFill/>
          <a:ln w="12700">
            <a:solidFill>
              <a:srgbClr val="C6D30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pic>
        <p:nvPicPr>
          <p:cNvPr id="5122" name="Picture 2" descr="How to Deal with Dysfunctional Behavior">
            <a:extLst>
              <a:ext uri="{FF2B5EF4-FFF2-40B4-BE49-F238E27FC236}">
                <a16:creationId xmlns:a16="http://schemas.microsoft.com/office/drawing/2014/main" id="{5B3A2524-5197-43B2-BEB8-C122438688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8203" y="3483310"/>
            <a:ext cx="9255594" cy="4627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36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1AD308-C9D7-4576-B97D-162BE583BB2F}"/>
              </a:ext>
            </a:extLst>
          </p:cNvPr>
          <p:cNvSpPr txBox="1"/>
          <p:nvPr/>
        </p:nvSpPr>
        <p:spPr>
          <a:xfrm>
            <a:off x="450222" y="226264"/>
            <a:ext cx="9086702" cy="830997"/>
          </a:xfrm>
          <a:prstGeom prst="rect">
            <a:avLst/>
          </a:prstGeom>
          <a:noFill/>
        </p:spPr>
        <p:txBody>
          <a:bodyPr wrap="square" rtlCol="0">
            <a:spAutoFit/>
          </a:bodyPr>
          <a:lstStyle/>
          <a:p>
            <a:r>
              <a:rPr lang="en-GB" sz="4800" b="1" dirty="0">
                <a:latin typeface="Open Sans" panose="020B0606030504020204" pitchFamily="34" charset="0"/>
                <a:ea typeface="Open Sans" panose="020B0606030504020204" pitchFamily="34" charset="0"/>
                <a:cs typeface="Open Sans" panose="020B0606030504020204" pitchFamily="34" charset="0"/>
              </a:rPr>
              <a:t>Group issues</a:t>
            </a:r>
          </a:p>
        </p:txBody>
      </p:sp>
      <p:sp>
        <p:nvSpPr>
          <p:cNvPr id="6" name="Line 18">
            <a:extLst>
              <a:ext uri="{FF2B5EF4-FFF2-40B4-BE49-F238E27FC236}">
                <a16:creationId xmlns:a16="http://schemas.microsoft.com/office/drawing/2014/main" id="{C960C592-F198-460B-AC7D-57FFF020C94E}"/>
              </a:ext>
            </a:extLst>
          </p:cNvPr>
          <p:cNvSpPr>
            <a:spLocks noChangeShapeType="1"/>
          </p:cNvSpPr>
          <p:nvPr/>
        </p:nvSpPr>
        <p:spPr bwMode="auto">
          <a:xfrm flipV="1">
            <a:off x="541923" y="1130296"/>
            <a:ext cx="11014202" cy="31965"/>
          </a:xfrm>
          <a:prstGeom prst="line">
            <a:avLst/>
          </a:prstGeom>
          <a:noFill/>
          <a:ln w="12700">
            <a:solidFill>
              <a:srgbClr val="C6D30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F7C4869F-17F7-4A0D-8D08-87AFEA75E77E}"/>
              </a:ext>
            </a:extLst>
          </p:cNvPr>
          <p:cNvSpPr txBox="1"/>
          <p:nvPr/>
        </p:nvSpPr>
        <p:spPr>
          <a:xfrm>
            <a:off x="541923" y="1624051"/>
            <a:ext cx="11014202" cy="6740307"/>
          </a:xfrm>
          <a:prstGeom prst="rect">
            <a:avLst/>
          </a:prstGeom>
          <a:noFill/>
        </p:spPr>
        <p:txBody>
          <a:bodyPr wrap="square">
            <a:spAutoFit/>
          </a:bodyPr>
          <a:lstStyle/>
          <a:p>
            <a:r>
              <a:rPr lang="en-US" altLang="en-US" sz="3600" dirty="0">
                <a:latin typeface="Open Sans" panose="020B0606030504020204" pitchFamily="34" charset="0"/>
                <a:ea typeface="Open Sans" panose="020B0606030504020204" pitchFamily="34" charset="0"/>
                <a:cs typeface="Open Sans" panose="020B0606030504020204" pitchFamily="34" charset="0"/>
              </a:rPr>
              <a:t>Social loafing:  Individual energy expended goes down as the number of people goes up.</a:t>
            </a:r>
          </a:p>
          <a:p>
            <a:endParaRPr lang="en-US" altLang="en-US" sz="3600" dirty="0">
              <a:latin typeface="Open Sans" panose="020B0606030504020204" pitchFamily="34" charset="0"/>
              <a:ea typeface="Open Sans" panose="020B0606030504020204" pitchFamily="34" charset="0"/>
              <a:cs typeface="Open Sans" panose="020B0606030504020204" pitchFamily="34" charset="0"/>
            </a:endParaRPr>
          </a:p>
          <a:p>
            <a:r>
              <a:rPr lang="en-US" altLang="en-US" sz="3600" dirty="0">
                <a:latin typeface="Open Sans" panose="020B0606030504020204" pitchFamily="34" charset="0"/>
                <a:ea typeface="Open Sans" panose="020B0606030504020204" pitchFamily="34" charset="0"/>
                <a:cs typeface="Open Sans" panose="020B0606030504020204" pitchFamily="34" charset="0"/>
              </a:rPr>
              <a:t>Group polarization:  When in groups, views become extreme.</a:t>
            </a:r>
          </a:p>
          <a:p>
            <a:endParaRPr lang="en-US" altLang="en-US" sz="3600" dirty="0">
              <a:latin typeface="Open Sans" panose="020B0606030504020204" pitchFamily="34" charset="0"/>
              <a:ea typeface="Open Sans" panose="020B0606030504020204" pitchFamily="34" charset="0"/>
              <a:cs typeface="Open Sans" panose="020B0606030504020204" pitchFamily="34" charset="0"/>
            </a:endParaRPr>
          </a:p>
          <a:p>
            <a:r>
              <a:rPr lang="en-US" altLang="en-US" sz="3600" dirty="0">
                <a:latin typeface="Open Sans" panose="020B0606030504020204" pitchFamily="34" charset="0"/>
                <a:ea typeface="Open Sans" panose="020B0606030504020204" pitchFamily="34" charset="0"/>
                <a:cs typeface="Open Sans" panose="020B0606030504020204" pitchFamily="34" charset="0"/>
              </a:rPr>
              <a:t>Group conflict:  </a:t>
            </a:r>
            <a:r>
              <a:rPr lang="en-GB" sz="36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Conflict will inevitably arise in any group and the challenge for the group will be to resolve it creatively and effectively. </a:t>
            </a:r>
            <a:endParaRPr lang="en-US" altLang="en-US" sz="3600" dirty="0">
              <a:latin typeface="Open Sans" panose="020B0606030504020204" pitchFamily="34" charset="0"/>
              <a:ea typeface="Open Sans" panose="020B0606030504020204" pitchFamily="34" charset="0"/>
              <a:cs typeface="Open Sans" panose="020B0606030504020204" pitchFamily="34" charset="0"/>
            </a:endParaRPr>
          </a:p>
          <a:p>
            <a:endParaRPr lang="en-US" altLang="en-US" sz="3600" dirty="0">
              <a:latin typeface="Open Sans" panose="020B0606030504020204" pitchFamily="34" charset="0"/>
              <a:ea typeface="Open Sans" panose="020B0606030504020204" pitchFamily="34" charset="0"/>
              <a:cs typeface="Open Sans" panose="020B0606030504020204" pitchFamily="34" charset="0"/>
            </a:endParaRPr>
          </a:p>
          <a:p>
            <a:r>
              <a:rPr lang="en-US" altLang="en-US" sz="3600" dirty="0">
                <a:latin typeface="Open Sans" panose="020B0606030504020204" pitchFamily="34" charset="0"/>
                <a:ea typeface="Open Sans" panose="020B0606030504020204" pitchFamily="34" charset="0"/>
                <a:cs typeface="Open Sans" panose="020B0606030504020204" pitchFamily="34" charset="0"/>
              </a:rPr>
              <a:t>Groupthink:  Isolated, biased and high stress can lead to unusual and closeminded decisions.</a:t>
            </a:r>
          </a:p>
        </p:txBody>
      </p:sp>
    </p:spTree>
    <p:extLst>
      <p:ext uri="{BB962C8B-B14F-4D97-AF65-F5344CB8AC3E}">
        <p14:creationId xmlns:p14="http://schemas.microsoft.com/office/powerpoint/2010/main" val="1290925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522207-6BEE-4B16-AB49-F8FB2D06092F}"/>
              </a:ext>
            </a:extLst>
          </p:cNvPr>
          <p:cNvSpPr/>
          <p:nvPr/>
        </p:nvSpPr>
        <p:spPr>
          <a:xfrm>
            <a:off x="541923" y="1491668"/>
            <a:ext cx="11069383" cy="7478970"/>
          </a:xfrm>
          <a:prstGeom prst="rect">
            <a:avLst/>
          </a:prstGeom>
        </p:spPr>
        <p:txBody>
          <a:bodyPr wrap="square">
            <a:spAutoFit/>
          </a:bodyPr>
          <a:lstStyle/>
          <a:p>
            <a:r>
              <a:rPr lang="en-GB" sz="2400" dirty="0">
                <a:latin typeface="Open Sans" panose="020B0606030504020204" pitchFamily="34" charset="0"/>
              </a:rPr>
              <a:t>Dorothy Stock </a:t>
            </a:r>
            <a:r>
              <a:rPr lang="en-GB" sz="2400" dirty="0" err="1">
                <a:latin typeface="Open Sans" panose="020B0606030504020204" pitchFamily="34" charset="0"/>
              </a:rPr>
              <a:t>Whittacker</a:t>
            </a:r>
            <a:r>
              <a:rPr lang="en-GB" sz="2400" dirty="0">
                <a:latin typeface="Open Sans" panose="020B0606030504020204" pitchFamily="34" charset="0"/>
              </a:rPr>
              <a:t> (1989) talks about the fact that each group will have a different character:</a:t>
            </a:r>
          </a:p>
          <a:p>
            <a:endParaRPr lang="en-GB" sz="2400" dirty="0">
              <a:latin typeface="Open Sans" panose="020B0606030504020204" pitchFamily="34" charset="0"/>
            </a:endParaRPr>
          </a:p>
          <a:p>
            <a:pPr marL="342900" indent="-342900">
              <a:buFont typeface="Arial" panose="020B0604020202020204" pitchFamily="34" charset="0"/>
              <a:buChar char="•"/>
            </a:pPr>
            <a:r>
              <a:rPr lang="en-GB" sz="2400" dirty="0">
                <a:latin typeface="Open Sans" panose="020B0606030504020204" pitchFamily="34" charset="0"/>
              </a:rPr>
              <a:t>Groups develop particular moods and atmospheres.</a:t>
            </a:r>
          </a:p>
          <a:p>
            <a:pPr marL="342900" indent="-342900">
              <a:buFont typeface="Arial" panose="020B0604020202020204" pitchFamily="34" charset="0"/>
              <a:buChar char="•"/>
            </a:pPr>
            <a:r>
              <a:rPr lang="en-GB" sz="2400" dirty="0">
                <a:latin typeface="Open Sans" panose="020B0606030504020204" pitchFamily="34" charset="0"/>
              </a:rPr>
              <a:t>Shared themes can build up in groups.</a:t>
            </a:r>
          </a:p>
          <a:p>
            <a:pPr marL="342900" indent="-342900">
              <a:buFont typeface="Arial" panose="020B0604020202020204" pitchFamily="34" charset="0"/>
              <a:buChar char="•"/>
            </a:pPr>
            <a:r>
              <a:rPr lang="en-GB" sz="2400" dirty="0">
                <a:latin typeface="Open Sans" panose="020B0606030504020204" pitchFamily="34" charset="0"/>
              </a:rPr>
              <a:t>Groups evolve norms and belief systems.</a:t>
            </a:r>
          </a:p>
          <a:p>
            <a:pPr marL="342900" indent="-342900">
              <a:buFont typeface="Arial" panose="020B0604020202020204" pitchFamily="34" charset="0"/>
              <a:buChar char="•"/>
            </a:pPr>
            <a:r>
              <a:rPr lang="en-GB" sz="2400" dirty="0">
                <a:latin typeface="Open Sans" panose="020B0606030504020204" pitchFamily="34" charset="0"/>
              </a:rPr>
              <a:t>Groups vary in cohesiveness and the permeability of their boundaries.</a:t>
            </a:r>
          </a:p>
          <a:p>
            <a:pPr marL="342900" indent="-342900">
              <a:buFont typeface="Arial" panose="020B0604020202020204" pitchFamily="34" charset="0"/>
              <a:buChar char="•"/>
            </a:pPr>
            <a:r>
              <a:rPr lang="en-GB" sz="2400" dirty="0">
                <a:latin typeface="Open Sans" panose="020B0606030504020204" pitchFamily="34" charset="0"/>
              </a:rPr>
              <a:t>Groups develop and change their character over a period of time.</a:t>
            </a:r>
          </a:p>
          <a:p>
            <a:pPr marL="342900" indent="-342900">
              <a:buFont typeface="Arial" panose="020B0604020202020204" pitchFamily="34" charset="0"/>
              <a:buChar char="•"/>
            </a:pPr>
            <a:r>
              <a:rPr lang="en-GB" sz="2400" dirty="0">
                <a:latin typeface="Open Sans" panose="020B0606030504020204" pitchFamily="34" charset="0"/>
              </a:rPr>
              <a:t>People occupy different positions in groups with respect to power, centrality and being liked or disliked.</a:t>
            </a:r>
          </a:p>
          <a:p>
            <a:pPr marL="342900" indent="-342900">
              <a:buFont typeface="Arial" panose="020B0604020202020204" pitchFamily="34" charset="0"/>
              <a:buChar char="•"/>
            </a:pPr>
            <a:r>
              <a:rPr lang="en-GB" sz="2400" dirty="0">
                <a:latin typeface="Open Sans" panose="020B0606030504020204" pitchFamily="34" charset="0"/>
              </a:rPr>
              <a:t>Individuals sometimes find one or two other people in the group who are especially important to them because they are similar in some respect to significant others in their life or to significant aspects of themselves.</a:t>
            </a:r>
          </a:p>
          <a:p>
            <a:pPr marL="342900" indent="-342900">
              <a:buFont typeface="Arial" panose="020B0604020202020204" pitchFamily="34" charset="0"/>
              <a:buChar char="•"/>
            </a:pPr>
            <a:r>
              <a:rPr lang="en-GB" sz="2400" dirty="0">
                <a:latin typeface="Open Sans" panose="020B0606030504020204" pitchFamily="34" charset="0"/>
              </a:rPr>
              <a:t>Social comparison can take place in the group.</a:t>
            </a:r>
          </a:p>
          <a:p>
            <a:pPr marL="342900" indent="-342900">
              <a:buFont typeface="Arial" panose="020B0604020202020204" pitchFamily="34" charset="0"/>
              <a:buChar char="•"/>
            </a:pPr>
            <a:r>
              <a:rPr lang="en-GB" sz="2400" dirty="0">
                <a:latin typeface="Open Sans" panose="020B0606030504020204" pitchFamily="34" charset="0"/>
              </a:rPr>
              <a:t>A group is an environment in which people can observe what others do and say and then observe what happens next.</a:t>
            </a:r>
          </a:p>
          <a:p>
            <a:pPr marL="342900" indent="-342900">
              <a:buFont typeface="Arial" panose="020B0604020202020204" pitchFamily="34" charset="0"/>
              <a:buChar char="•"/>
            </a:pPr>
            <a:r>
              <a:rPr lang="en-GB" sz="2400" dirty="0">
                <a:latin typeface="Open Sans" panose="020B0606030504020204" pitchFamily="34" charset="0"/>
              </a:rPr>
              <a:t>A group is an environment in which people can receive feedback from others concerning their own behaviour or participation.</a:t>
            </a:r>
          </a:p>
          <a:p>
            <a:pPr marL="342900" indent="-342900">
              <a:buFont typeface="Arial" panose="020B0604020202020204" pitchFamily="34" charset="0"/>
              <a:buChar char="•"/>
            </a:pPr>
            <a:r>
              <a:rPr lang="en-GB" sz="2400" dirty="0">
                <a:latin typeface="Open Sans" panose="020B0606030504020204" pitchFamily="34" charset="0"/>
              </a:rPr>
              <a:t>A group is an environment in which new behaviours can be tried out.</a:t>
            </a:r>
          </a:p>
          <a:p>
            <a:pPr marL="342900" indent="-342900">
              <a:buFont typeface="Arial" panose="020B0604020202020204" pitchFamily="34" charset="0"/>
              <a:buChar char="•"/>
            </a:pPr>
            <a:r>
              <a:rPr lang="en-GB" sz="2400" dirty="0">
                <a:latin typeface="Open Sans" panose="020B0606030504020204" pitchFamily="34" charset="0"/>
              </a:rPr>
              <a:t>In a group, members may collide and collude.</a:t>
            </a:r>
            <a:endParaRPr lang="en-GB" sz="2400" b="0" i="0" dirty="0">
              <a:effectLst/>
              <a:latin typeface="Open Sans" panose="020B0606030504020204" pitchFamily="34" charset="0"/>
            </a:endParaRPr>
          </a:p>
        </p:txBody>
      </p:sp>
      <p:sp>
        <p:nvSpPr>
          <p:cNvPr id="6" name="TextBox 5">
            <a:extLst>
              <a:ext uri="{FF2B5EF4-FFF2-40B4-BE49-F238E27FC236}">
                <a16:creationId xmlns:a16="http://schemas.microsoft.com/office/drawing/2014/main" id="{FE86C182-16B8-4C5A-B443-CD3F5752CA70}"/>
              </a:ext>
            </a:extLst>
          </p:cNvPr>
          <p:cNvSpPr txBox="1"/>
          <p:nvPr/>
        </p:nvSpPr>
        <p:spPr>
          <a:xfrm>
            <a:off x="486742" y="216157"/>
            <a:ext cx="11124564" cy="830997"/>
          </a:xfrm>
          <a:prstGeom prst="rect">
            <a:avLst/>
          </a:prstGeom>
          <a:noFill/>
        </p:spPr>
        <p:txBody>
          <a:bodyPr wrap="square" rtlCol="0">
            <a:spAutoFit/>
          </a:bodyPr>
          <a:lstStyle/>
          <a:p>
            <a:r>
              <a:rPr lang="en-GB" sz="4800" b="1" dirty="0">
                <a:latin typeface="Open Sans" panose="020B0606030504020204" pitchFamily="34" charset="0"/>
                <a:ea typeface="Open Sans" panose="020B0606030504020204" pitchFamily="34" charset="0"/>
                <a:cs typeface="Open Sans" panose="020B0606030504020204" pitchFamily="34" charset="0"/>
              </a:rPr>
              <a:t>Group Process</a:t>
            </a:r>
          </a:p>
        </p:txBody>
      </p:sp>
      <p:sp>
        <p:nvSpPr>
          <p:cNvPr id="7" name="Line 18">
            <a:extLst>
              <a:ext uri="{FF2B5EF4-FFF2-40B4-BE49-F238E27FC236}">
                <a16:creationId xmlns:a16="http://schemas.microsoft.com/office/drawing/2014/main" id="{B9A1EADE-2E1A-44FC-A2EC-751691236DE0}"/>
              </a:ext>
            </a:extLst>
          </p:cNvPr>
          <p:cNvSpPr>
            <a:spLocks noChangeShapeType="1"/>
          </p:cNvSpPr>
          <p:nvPr/>
        </p:nvSpPr>
        <p:spPr bwMode="auto">
          <a:xfrm flipV="1">
            <a:off x="541923" y="1130296"/>
            <a:ext cx="11014202" cy="31965"/>
          </a:xfrm>
          <a:prstGeom prst="line">
            <a:avLst/>
          </a:prstGeom>
          <a:noFill/>
          <a:ln w="12700">
            <a:solidFill>
              <a:srgbClr val="C6D30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243872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4591</TotalTime>
  <Words>895</Words>
  <Application>Microsoft Office PowerPoint</Application>
  <PresentationFormat>Custom</PresentationFormat>
  <Paragraphs>88</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Open Sans</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Cooper</dc:creator>
  <cp:lastModifiedBy>Ben Cooper</cp:lastModifiedBy>
  <cp:revision>202</cp:revision>
  <cp:lastPrinted>2020-03-04T11:25:05Z</cp:lastPrinted>
  <dcterms:created xsi:type="dcterms:W3CDTF">2020-02-25T14:29:20Z</dcterms:created>
  <dcterms:modified xsi:type="dcterms:W3CDTF">2020-11-18T12:17:27Z</dcterms:modified>
</cp:coreProperties>
</file>