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465" r:id="rId2"/>
    <p:sldId id="349" r:id="rId3"/>
    <p:sldId id="690" r:id="rId4"/>
    <p:sldId id="476" r:id="rId5"/>
    <p:sldId id="692" r:id="rId6"/>
    <p:sldId id="269" r:id="rId7"/>
    <p:sldId id="689" r:id="rId8"/>
    <p:sldId id="693" r:id="rId9"/>
    <p:sldId id="369" r:id="rId10"/>
    <p:sldId id="694" r:id="rId11"/>
    <p:sldId id="260" r:id="rId12"/>
    <p:sldId id="357" r:id="rId13"/>
    <p:sldId id="691" r:id="rId14"/>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07" autoAdjust="0"/>
    <p:restoredTop sz="91583" autoAdjust="0"/>
  </p:normalViewPr>
  <p:slideViewPr>
    <p:cSldViewPr snapToGrid="0">
      <p:cViewPr varScale="1">
        <p:scale>
          <a:sx n="57" d="100"/>
          <a:sy n="57" d="100"/>
        </p:scale>
        <p:origin x="1056" y="43"/>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10/12/2020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E2FADE-AE47-46B7-888F-02BA18227361}"/>
              </a:ext>
            </a:extLst>
          </p:cNvPr>
          <p:cNvSpPr>
            <a:spLocks noGrp="1" noChangeArrowheads="1"/>
          </p:cNvSpPr>
          <p:nvPr>
            <p:ph type="sldNum" sz="quarter" idx="5"/>
          </p:nvPr>
        </p:nvSpPr>
        <p:spPr>
          <a:ln/>
        </p:spPr>
        <p:txBody>
          <a:bodyPr/>
          <a:lstStyle/>
          <a:p>
            <a:fld id="{C12185B9-E3B6-49EF-83DA-BA0CE1B24B0C}" type="slidenum">
              <a:rPr lang="en-US" altLang="en-US"/>
              <a:pPr/>
              <a:t>2</a:t>
            </a:fld>
            <a:endParaRPr lang="en-US" altLang="en-US"/>
          </a:p>
        </p:txBody>
      </p:sp>
      <p:sp>
        <p:nvSpPr>
          <p:cNvPr id="552962" name="Rectangle 2">
            <a:extLst>
              <a:ext uri="{FF2B5EF4-FFF2-40B4-BE49-F238E27FC236}">
                <a16:creationId xmlns:a16="http://schemas.microsoft.com/office/drawing/2014/main" id="{3963189F-25EB-4BD5-9FD4-B6EFA1BFB2F7}"/>
              </a:ext>
            </a:extLst>
          </p:cNvPr>
          <p:cNvSpPr>
            <a:spLocks noChangeArrowheads="1" noTextEdit="1"/>
          </p:cNvSpPr>
          <p:nvPr>
            <p:ph type="sldImg"/>
          </p:nvPr>
        </p:nvSpPr>
        <p:spPr>
          <a:ln/>
        </p:spPr>
      </p:sp>
      <p:sp>
        <p:nvSpPr>
          <p:cNvPr id="552963" name="Rectangle 3">
            <a:extLst>
              <a:ext uri="{FF2B5EF4-FFF2-40B4-BE49-F238E27FC236}">
                <a16:creationId xmlns:a16="http://schemas.microsoft.com/office/drawing/2014/main" id="{352F412F-B221-4D15-8BE8-6CE41C20B5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32BB4E-E3A5-44CC-80FB-82165617926C}"/>
              </a:ext>
            </a:extLst>
          </p:cNvPr>
          <p:cNvSpPr>
            <a:spLocks noGrp="1" noChangeArrowheads="1"/>
          </p:cNvSpPr>
          <p:nvPr>
            <p:ph type="sldNum" sz="quarter" idx="5"/>
          </p:nvPr>
        </p:nvSpPr>
        <p:spPr>
          <a:ln/>
        </p:spPr>
        <p:txBody>
          <a:bodyPr/>
          <a:lstStyle/>
          <a:p>
            <a:fld id="{7AB67568-E1FD-437C-AEDF-B115E7F79C6F}" type="slidenum">
              <a:rPr lang="en-US" altLang="en-US"/>
              <a:pPr/>
              <a:t>6</a:t>
            </a:fld>
            <a:endParaRPr lang="en-US" altLang="en-US"/>
          </a:p>
        </p:txBody>
      </p:sp>
      <p:sp>
        <p:nvSpPr>
          <p:cNvPr id="37890" name="Rectangle 2">
            <a:extLst>
              <a:ext uri="{FF2B5EF4-FFF2-40B4-BE49-F238E27FC236}">
                <a16:creationId xmlns:a16="http://schemas.microsoft.com/office/drawing/2014/main" id="{C6FA2EEA-CB7B-4575-B380-5E8A538AD4DF}"/>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1" name="Rectangle 3">
            <a:extLst>
              <a:ext uri="{FF2B5EF4-FFF2-40B4-BE49-F238E27FC236}">
                <a16:creationId xmlns:a16="http://schemas.microsoft.com/office/drawing/2014/main" id="{B5EC6458-045E-4057-83E4-47A285C3891C}"/>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marL="228600" indent="-228600"/>
            <a:r>
              <a:rPr lang="en-US" altLang="en-US"/>
              <a:t>9 components</a:t>
            </a:r>
          </a:p>
          <a:p>
            <a:pPr marL="228600" indent="-228600"/>
            <a:endParaRPr lang="en-US" altLang="en-US"/>
          </a:p>
          <a:p>
            <a:pPr marL="228600" indent="-228600"/>
            <a:r>
              <a:rPr lang="en-US" altLang="en-US"/>
              <a:t>#8 as least salient</a:t>
            </a:r>
          </a:p>
          <a:p>
            <a:pPr marL="228600" indent="-228600"/>
            <a:r>
              <a:rPr lang="en-US" altLang="en-US"/>
              <a:t>#9 as most salient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6588C-C7A8-B74E-85C3-FEC73FA5521A}" type="slidenum">
              <a:rPr lang="en-US" smtClean="0"/>
              <a:t>8</a:t>
            </a:fld>
            <a:endParaRPr lang="en-US"/>
          </a:p>
        </p:txBody>
      </p:sp>
    </p:spTree>
    <p:extLst>
      <p:ext uri="{BB962C8B-B14F-4D97-AF65-F5344CB8AC3E}">
        <p14:creationId xmlns:p14="http://schemas.microsoft.com/office/powerpoint/2010/main" val="279994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6588C-C7A8-B74E-85C3-FEC73FA5521A}" type="slidenum">
              <a:rPr lang="en-US" smtClean="0"/>
              <a:t>9</a:t>
            </a:fld>
            <a:endParaRPr lang="en-US"/>
          </a:p>
        </p:txBody>
      </p:sp>
    </p:spTree>
    <p:extLst>
      <p:ext uri="{BB962C8B-B14F-4D97-AF65-F5344CB8AC3E}">
        <p14:creationId xmlns:p14="http://schemas.microsoft.com/office/powerpoint/2010/main" val="3093159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8A9E6C-07CD-4B14-B481-DE777BE0C6EE}"/>
              </a:ext>
            </a:extLst>
          </p:cNvPr>
          <p:cNvSpPr>
            <a:spLocks noGrp="1" noChangeArrowheads="1"/>
          </p:cNvSpPr>
          <p:nvPr>
            <p:ph type="sldNum" sz="quarter" idx="5"/>
          </p:nvPr>
        </p:nvSpPr>
        <p:spPr>
          <a:ln/>
        </p:spPr>
        <p:txBody>
          <a:bodyPr/>
          <a:lstStyle/>
          <a:p>
            <a:fld id="{FB97BE52-0872-4AC3-847D-5122E54BB6E2}" type="slidenum">
              <a:rPr lang="en-US" altLang="en-US"/>
              <a:pPr/>
              <a:t>11</a:t>
            </a:fld>
            <a:endParaRPr lang="en-US" altLang="en-US"/>
          </a:p>
        </p:txBody>
      </p:sp>
      <p:sp>
        <p:nvSpPr>
          <p:cNvPr id="15362" name="Rectangle 2">
            <a:extLst>
              <a:ext uri="{FF2B5EF4-FFF2-40B4-BE49-F238E27FC236}">
                <a16:creationId xmlns:a16="http://schemas.microsoft.com/office/drawing/2014/main" id="{04451A31-B0C8-4C34-8C22-FE91EBBCA6C9}"/>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976086B2-EAF2-4B70-94EE-70FAFE52115F}"/>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644" indent="-170644">
              <a:buFont typeface="Arial" panose="020B0604020202020204" pitchFamily="34" charset="0"/>
              <a:buChar char="•"/>
            </a:pPr>
            <a:r>
              <a:rPr lang="en-GB" dirty="0"/>
              <a:t>Levels</a:t>
            </a:r>
          </a:p>
          <a:p>
            <a:pPr marL="170644" indent="-170644">
              <a:buFont typeface="Arial" panose="020B0604020202020204" pitchFamily="34" charset="0"/>
              <a:buChar char="•"/>
            </a:pPr>
            <a:r>
              <a:rPr lang="en-GB" dirty="0"/>
              <a:t>Points</a:t>
            </a:r>
          </a:p>
          <a:p>
            <a:pPr marL="170644" indent="-170644">
              <a:buFont typeface="Arial" panose="020B0604020202020204" pitchFamily="34" charset="0"/>
              <a:buChar char="•"/>
            </a:pPr>
            <a:r>
              <a:rPr lang="en-GB" dirty="0"/>
              <a:t>Time limit</a:t>
            </a:r>
          </a:p>
          <a:p>
            <a:pPr marL="170644" indent="-170644">
              <a:buFont typeface="Arial" panose="020B0604020202020204" pitchFamily="34" charset="0"/>
              <a:buChar char="•"/>
            </a:pPr>
            <a:r>
              <a:rPr lang="en-GB" dirty="0"/>
              <a:t>Prizes</a:t>
            </a:r>
          </a:p>
        </p:txBody>
      </p:sp>
      <p:sp>
        <p:nvSpPr>
          <p:cNvPr id="4" name="Slide Number Placeholder 3"/>
          <p:cNvSpPr>
            <a:spLocks noGrp="1"/>
          </p:cNvSpPr>
          <p:nvPr>
            <p:ph type="sldNum" sz="quarter" idx="10"/>
          </p:nvPr>
        </p:nvSpPr>
        <p:spPr/>
        <p:txBody>
          <a:bodyPr/>
          <a:lstStyle/>
          <a:p>
            <a:fld id="{E7FC5FE1-B808-4354-A99F-6683C54B1376}" type="slidenum">
              <a:rPr lang="en-GB" smtClean="0"/>
              <a:t>12</a:t>
            </a:fld>
            <a:endParaRPr lang="en-GB"/>
          </a:p>
        </p:txBody>
      </p:sp>
    </p:spTree>
    <p:extLst>
      <p:ext uri="{BB962C8B-B14F-4D97-AF65-F5344CB8AC3E}">
        <p14:creationId xmlns:p14="http://schemas.microsoft.com/office/powerpoint/2010/main" val="3134995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10/12/2020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625475" y="2754756"/>
            <a:ext cx="10941049" cy="375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US" altLang="en-US" sz="23900" b="1" dirty="0">
                <a:latin typeface="Open Sans" panose="020B0606030504020204" pitchFamily="34" charset="0"/>
                <a:ea typeface="Times New Roman" panose="02020603050405020304" pitchFamily="18" charset="0"/>
                <a:cs typeface="Open Sans" panose="020B0606030504020204" pitchFamily="34" charset="0"/>
              </a:rPr>
              <a:t>Flow</a:t>
            </a:r>
            <a:endParaRPr lang="en-US" altLang="en-US" sz="88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872E50-435B-402D-856A-16C38877EFA4}"/>
              </a:ext>
            </a:extLst>
          </p:cNvPr>
          <p:cNvSpPr txBox="1"/>
          <p:nvPr/>
        </p:nvSpPr>
        <p:spPr>
          <a:xfrm>
            <a:off x="450222" y="1497683"/>
            <a:ext cx="11152713" cy="7171194"/>
          </a:xfrm>
          <a:prstGeom prst="rect">
            <a:avLst/>
          </a:prstGeom>
          <a:noFill/>
        </p:spPr>
        <p:txBody>
          <a:bodyPr wrap="square">
            <a:spAutoFit/>
          </a:bodyPr>
          <a:lstStyle/>
          <a:p>
            <a:pPr algn="l"/>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Pick an activity that you can see yourself enjoying  Ask yourself:</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 value Flow most because it…</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Inspires me to solve challenges creatively;</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Lets me feel like I’m at one with everything that’s happening;</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Is about the only time I can turn off my ‘to-do’ list;</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Lets me share amazing moments with others.</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 find myself in Flow most often…</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Alone or with a tight crew who can keep up;</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With people so we can build off each other’s energy;</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When I’m by myself so I can focus deeply;</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In serene settings where I feel connected to something bigger than myself.</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I find Flow when…</a:t>
            </a:r>
          </a:p>
          <a:p>
            <a:pPr algn="l"/>
            <a:endPar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My heart’s beating, adrenaline’s pumping and it’s make or break time;</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We’re all swept up in the moment together and feel connected to something bigger than ourselves;</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Everything’s beautiful and effortless - things happen perfectly;</a:t>
            </a:r>
          </a:p>
          <a:p>
            <a:pPr marL="457200" indent="-457200" algn="l">
              <a:buFont typeface="+mj-lt"/>
              <a:buAutoNum type="arabicPeriod"/>
            </a:pPr>
            <a:r>
              <a:rPr lang="en-GB"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Hours go by and I lose myself in my work and come up with something amazing.</a:t>
            </a:r>
          </a:p>
        </p:txBody>
      </p:sp>
      <p:sp>
        <p:nvSpPr>
          <p:cNvPr id="6" name="TextBox 5">
            <a:extLst>
              <a:ext uri="{FF2B5EF4-FFF2-40B4-BE49-F238E27FC236}">
                <a16:creationId xmlns:a16="http://schemas.microsoft.com/office/drawing/2014/main" id="{014E79BD-6E4C-4437-A0FB-D3A1A517E05B}"/>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Finding flow</a:t>
            </a:r>
          </a:p>
        </p:txBody>
      </p:sp>
      <p:sp>
        <p:nvSpPr>
          <p:cNvPr id="7" name="Line 18">
            <a:extLst>
              <a:ext uri="{FF2B5EF4-FFF2-40B4-BE49-F238E27FC236}">
                <a16:creationId xmlns:a16="http://schemas.microsoft.com/office/drawing/2014/main" id="{B2940B5F-DB0E-48CC-9E3F-7199D2E587E8}"/>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6006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F36280A-93B8-4425-A754-C0E61F7AC3CC}"/>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Popular flow physical activities</a:t>
            </a:r>
          </a:p>
        </p:txBody>
      </p:sp>
      <p:sp>
        <p:nvSpPr>
          <p:cNvPr id="7" name="Line 18">
            <a:extLst>
              <a:ext uri="{FF2B5EF4-FFF2-40B4-BE49-F238E27FC236}">
                <a16:creationId xmlns:a16="http://schemas.microsoft.com/office/drawing/2014/main" id="{7AB8BA4A-5487-4F96-9D1C-B949163F7005}"/>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DE22BADC-1AFA-4F0B-9885-7E1C0723A83A}"/>
              </a:ext>
            </a:extLst>
          </p:cNvPr>
          <p:cNvSpPr txBox="1"/>
          <p:nvPr/>
        </p:nvSpPr>
        <p:spPr>
          <a:xfrm>
            <a:off x="450222" y="1438766"/>
            <a:ext cx="11014201" cy="6740307"/>
          </a:xfrm>
          <a:prstGeom prst="rect">
            <a:avLst/>
          </a:prstGeom>
          <a:noFill/>
        </p:spPr>
        <p:txBody>
          <a:bodyPr wrap="square">
            <a:spAutoFit/>
          </a:bodyPr>
          <a:lstStyle/>
          <a:p>
            <a:pPr algn="l"/>
            <a:r>
              <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Yoga</a:t>
            </a:r>
            <a:r>
              <a:rPr lang="en-GB" sz="24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 – controlled breathing and a quiet setting are great conditions for focusing your thoughts on what you’re doing in the present, here and now. With the right challenge to skills ratio in terms of balance and stretching, some find yoga is very conducive to attaining a flow state.</a:t>
            </a:r>
          </a:p>
          <a:p>
            <a:pPr algn="l"/>
            <a:endPar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Swimming</a:t>
            </a:r>
            <a:r>
              <a:rPr lang="en-GB" sz="24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 – if you’re one who enjoys slightly more intense physical activities, swimming lets you concentrate on your technique, breathing. Plus, there are few distractions when you’re physically in the water.</a:t>
            </a:r>
          </a:p>
          <a:p>
            <a:pPr algn="l"/>
            <a:endPar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Running </a:t>
            </a:r>
            <a:r>
              <a:rPr lang="en-GB" sz="24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 challenge levels are very straightforward to set when you’re running, allowing you to find the ideal balance with your abilities for attaining a flow state. If you find that you sometimes tend to ‘self-talk’ while running, or think things over, it may help to listen to music or a good audiobook.</a:t>
            </a:r>
          </a:p>
          <a:p>
            <a:pPr algn="l"/>
            <a:endPar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2400" b="0" i="1"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Rock climbing</a:t>
            </a:r>
            <a:r>
              <a:rPr lang="en-GB" sz="24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 – this activity featured quite frequently in Csikszentmihalyi and others’ earlier research, thanks to its ability to provide a flexible blend of physical exertion and focus.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Image result for tetr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486" y="5530688"/>
            <a:ext cx="5184815" cy="3613312"/>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Image result for computer gam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6718" y="1903964"/>
            <a:ext cx="5699407" cy="320591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2668B3A-85CB-497E-902B-2ACF88087B1D}"/>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Computer game design &amp; flow</a:t>
            </a:r>
          </a:p>
        </p:txBody>
      </p:sp>
      <p:sp>
        <p:nvSpPr>
          <p:cNvPr id="9" name="Line 18">
            <a:extLst>
              <a:ext uri="{FF2B5EF4-FFF2-40B4-BE49-F238E27FC236}">
                <a16:creationId xmlns:a16="http://schemas.microsoft.com/office/drawing/2014/main" id="{7357876C-7A3D-43EB-83B2-CB6A98FEBA26}"/>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BA9517AE-027A-4328-B208-1658533F729C}"/>
              </a:ext>
            </a:extLst>
          </p:cNvPr>
          <p:cNvSpPr txBox="1"/>
          <p:nvPr/>
        </p:nvSpPr>
        <p:spPr>
          <a:xfrm>
            <a:off x="5678274" y="5588001"/>
            <a:ext cx="6098240" cy="1569660"/>
          </a:xfrm>
          <a:prstGeom prst="rect">
            <a:avLst/>
          </a:prstGeom>
          <a:noFill/>
        </p:spPr>
        <p:txBody>
          <a:bodyPr wrap="square">
            <a:spAutoFit/>
          </a:bodyPr>
          <a:lstStyle/>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Levels</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Points</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Time limit</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Prizes</a:t>
            </a:r>
          </a:p>
        </p:txBody>
      </p:sp>
      <p:sp>
        <p:nvSpPr>
          <p:cNvPr id="10" name="TextBox 9">
            <a:extLst>
              <a:ext uri="{FF2B5EF4-FFF2-40B4-BE49-F238E27FC236}">
                <a16:creationId xmlns:a16="http://schemas.microsoft.com/office/drawing/2014/main" id="{F2FE05A1-6424-407F-AE50-193CF52A7AE6}"/>
              </a:ext>
            </a:extLst>
          </p:cNvPr>
          <p:cNvSpPr txBox="1"/>
          <p:nvPr/>
        </p:nvSpPr>
        <p:spPr>
          <a:xfrm>
            <a:off x="635875" y="1903964"/>
            <a:ext cx="4742949" cy="3416320"/>
          </a:xfrm>
          <a:prstGeom prst="rect">
            <a:avLst/>
          </a:prstGeom>
          <a:noFill/>
        </p:spPr>
        <p:txBody>
          <a:bodyPr wrap="square">
            <a:spAutoFit/>
          </a:bodyPr>
          <a:lstStyle/>
          <a:p>
            <a:r>
              <a:rPr lang="en-GB" sz="24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A challenging computer game can make us feel overwhelmed, and more likely to give up.  Similarly, a computer game that is too easy can induce boredom.  To trigger flow, a good computer game should be halfway between these two extremes.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1721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odel of the flow state [Csikszentmihalyi 1999] | Download Scientific  Diagram">
            <a:extLst>
              <a:ext uri="{FF2B5EF4-FFF2-40B4-BE49-F238E27FC236}">
                <a16:creationId xmlns:a16="http://schemas.microsoft.com/office/drawing/2014/main" id="{CDD70602-0829-4BD9-8DA4-FBD1D32110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67082" cy="47149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w To Hack The Flow State And Become A Better Drummer | Health Center,  Mental Health">
            <a:extLst>
              <a:ext uri="{FF2B5EF4-FFF2-40B4-BE49-F238E27FC236}">
                <a16:creationId xmlns:a16="http://schemas.microsoft.com/office/drawing/2014/main" id="{F58D11D4-CD20-467E-8625-534198FB4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00965"/>
            <a:ext cx="5284694" cy="37130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ontiers | Optimal Experience and Personal Growth: Flow and the  Consolidation of Place Identity | Psychology">
            <a:extLst>
              <a:ext uri="{FF2B5EF4-FFF2-40B4-BE49-F238E27FC236}">
                <a16:creationId xmlns:a16="http://schemas.microsoft.com/office/drawing/2014/main" id="{1F24F561-0889-4DF8-8D1F-34323608EE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048" y="4714978"/>
            <a:ext cx="5103582" cy="422731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low catalysts – The Tao of Flow">
            <a:extLst>
              <a:ext uri="{FF2B5EF4-FFF2-40B4-BE49-F238E27FC236}">
                <a16:creationId xmlns:a16="http://schemas.microsoft.com/office/drawing/2014/main" id="{280C3CF0-A5F8-4269-9612-D8BC5B30F5B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2022" r="44632" b="25686"/>
          <a:stretch/>
        </p:blipFill>
        <p:spPr bwMode="auto">
          <a:xfrm>
            <a:off x="1383946" y="4908176"/>
            <a:ext cx="4183136" cy="403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61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AB19E52-C19E-40FF-8CA1-5395A4306215}"/>
              </a:ext>
            </a:extLst>
          </p:cNvPr>
          <p:cNvSpPr txBox="1"/>
          <p:nvPr/>
        </p:nvSpPr>
        <p:spPr>
          <a:xfrm>
            <a:off x="495300" y="1656390"/>
            <a:ext cx="11201400" cy="6709529"/>
          </a:xfrm>
          <a:prstGeom prst="rect">
            <a:avLst/>
          </a:prstGeom>
          <a:noFill/>
        </p:spPr>
        <p:txBody>
          <a:bodyPr wrap="square">
            <a:spAutoFit/>
          </a:bodyPr>
          <a:lstStyle/>
          <a:p>
            <a:pPr>
              <a:buFontTx/>
              <a:buNone/>
            </a:pPr>
            <a:r>
              <a:rPr lang="en-US" altLang="en-US" sz="4800" i="1" dirty="0">
                <a:latin typeface="Open Sans" panose="020B0606030504020204" pitchFamily="34" charset="0"/>
                <a:ea typeface="Open Sans" panose="020B0606030504020204" pitchFamily="34" charset="0"/>
                <a:cs typeface="Open Sans" panose="020B0606030504020204" pitchFamily="34" charset="0"/>
              </a:rPr>
              <a:t>“Being completely involved in an activity for its own sake. The ego falls away. Time flies. Every action, movement, and thought follows inevitably from the previous one, like playing jazz. Your whole being is involved, and you're using your skills to the utmost.”</a:t>
            </a:r>
          </a:p>
          <a:p>
            <a:pPr>
              <a:buFontTx/>
              <a:buNone/>
            </a:pPr>
            <a:endParaRPr lang="en-US" altLang="en-US" sz="4000" i="1" dirty="0">
              <a:latin typeface="Open Sans" panose="020B0606030504020204" pitchFamily="34" charset="0"/>
              <a:ea typeface="Open Sans" panose="020B0606030504020204" pitchFamily="34" charset="0"/>
              <a:cs typeface="Open Sans" panose="020B0606030504020204" pitchFamily="34" charset="0"/>
            </a:endParaRPr>
          </a:p>
          <a:p>
            <a:pPr algn="r">
              <a:buFontTx/>
              <a:buNone/>
            </a:pPr>
            <a:endParaRPr lang="en-US" altLang="en-US" dirty="0"/>
          </a:p>
          <a:p>
            <a:pPr algn="r">
              <a:buFontTx/>
              <a:buNone/>
            </a:pPr>
            <a:r>
              <a:rPr lang="en-US" altLang="en-US" sz="3600" dirty="0">
                <a:latin typeface="Open Sans" panose="020B0606030504020204" pitchFamily="34" charset="0"/>
                <a:ea typeface="Open Sans" panose="020B0606030504020204" pitchFamily="34" charset="0"/>
                <a:cs typeface="Open Sans" panose="020B0606030504020204" pitchFamily="34" charset="0"/>
              </a:rPr>
              <a:t>(Mihaly Csikszentmihalyi)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13DF18-43DC-4743-80EB-C2341A26736E}"/>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Flow - defined</a:t>
            </a:r>
          </a:p>
        </p:txBody>
      </p:sp>
      <p:sp>
        <p:nvSpPr>
          <p:cNvPr id="4" name="Line 18">
            <a:extLst>
              <a:ext uri="{FF2B5EF4-FFF2-40B4-BE49-F238E27FC236}">
                <a16:creationId xmlns:a16="http://schemas.microsoft.com/office/drawing/2014/main" id="{BE43DEE4-BAE3-47B7-B7AD-26C71844FBE9}"/>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B48C9B0D-C7D1-4E7D-8620-384808D148CF}"/>
              </a:ext>
            </a:extLst>
          </p:cNvPr>
          <p:cNvSpPr txBox="1"/>
          <p:nvPr/>
        </p:nvSpPr>
        <p:spPr>
          <a:xfrm>
            <a:off x="541922" y="2179347"/>
            <a:ext cx="11014201" cy="4154984"/>
          </a:xfrm>
          <a:prstGeom prst="rect">
            <a:avLst/>
          </a:prstGeom>
          <a:noFill/>
        </p:spPr>
        <p:txBody>
          <a:bodyPr wrap="square">
            <a:spAutoFit/>
          </a:bodyPr>
          <a:lstStyle/>
          <a:p>
            <a:pPr marL="571500" indent="-571500">
              <a:buFont typeface="Arial" panose="020B0604020202020204" pitchFamily="34" charset="0"/>
              <a:buChar char="•"/>
            </a:pPr>
            <a:r>
              <a:rPr lang="en-US" sz="4400" dirty="0">
                <a:latin typeface="Open Sans" panose="020B0606030504020204" pitchFamily="34" charset="0"/>
                <a:ea typeface="Open Sans" panose="020B0606030504020204" pitchFamily="34" charset="0"/>
                <a:cs typeface="Open Sans" panose="020B0606030504020204" pitchFamily="34" charset="0"/>
              </a:rPr>
              <a:t>an optimal psychological state (Csikszentmihalyi) </a:t>
            </a:r>
          </a:p>
          <a:p>
            <a:pPr marL="571500" indent="-571500">
              <a:buFont typeface="Arial" panose="020B0604020202020204" pitchFamily="34" charset="0"/>
              <a:buChar char="•"/>
            </a:pPr>
            <a:r>
              <a:rPr lang="en-US" sz="4400" dirty="0">
                <a:latin typeface="Open Sans" panose="020B0606030504020204" pitchFamily="34" charset="0"/>
                <a:ea typeface="Open Sans" panose="020B0606030504020204" pitchFamily="34" charset="0"/>
                <a:cs typeface="Open Sans" panose="020B0606030504020204" pitchFamily="34" charset="0"/>
              </a:rPr>
              <a:t>a state of total focus on the task at hand; being in the present moment </a:t>
            </a:r>
          </a:p>
          <a:p>
            <a:pPr marL="571500" indent="-571500">
              <a:buFont typeface="Arial" panose="020B0604020202020204" pitchFamily="34" charset="0"/>
              <a:buChar char="•"/>
            </a:pPr>
            <a:r>
              <a:rPr lang="en-US" sz="4400" dirty="0">
                <a:latin typeface="Open Sans" panose="020B0606030504020204" pitchFamily="34" charset="0"/>
                <a:ea typeface="Open Sans" panose="020B0606030504020204" pitchFamily="34" charset="0"/>
                <a:cs typeface="Open Sans" panose="020B0606030504020204" pitchFamily="34" charset="0"/>
              </a:rPr>
              <a:t>associated with positive experiences and performance outcomes </a:t>
            </a:r>
          </a:p>
        </p:txBody>
      </p:sp>
    </p:spTree>
    <p:extLst>
      <p:ext uri="{BB962C8B-B14F-4D97-AF65-F5344CB8AC3E}">
        <p14:creationId xmlns:p14="http://schemas.microsoft.com/office/powerpoint/2010/main" val="356217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reemagineers Blog – Page 27">
            <a:extLst>
              <a:ext uri="{FF2B5EF4-FFF2-40B4-BE49-F238E27FC236}">
                <a16:creationId xmlns:a16="http://schemas.microsoft.com/office/drawing/2014/main" id="{6AF2B71A-E1FA-454A-85CC-9D873A6F8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07" y="1815353"/>
            <a:ext cx="10564843" cy="67268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E529CF8-3FFC-4004-B090-689531DFC3FA}"/>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The Psychology of Flow</a:t>
            </a:r>
          </a:p>
        </p:txBody>
      </p:sp>
      <p:sp>
        <p:nvSpPr>
          <p:cNvPr id="5" name="Line 18">
            <a:extLst>
              <a:ext uri="{FF2B5EF4-FFF2-40B4-BE49-F238E27FC236}">
                <a16:creationId xmlns:a16="http://schemas.microsoft.com/office/drawing/2014/main" id="{E2C50A28-6428-4B56-97C9-B25C6FE83B21}"/>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9624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13DF18-43DC-4743-80EB-C2341A26736E}"/>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Zen Buddhism</a:t>
            </a:r>
          </a:p>
        </p:txBody>
      </p:sp>
      <p:sp>
        <p:nvSpPr>
          <p:cNvPr id="4" name="Line 18">
            <a:extLst>
              <a:ext uri="{FF2B5EF4-FFF2-40B4-BE49-F238E27FC236}">
                <a16:creationId xmlns:a16="http://schemas.microsoft.com/office/drawing/2014/main" id="{BE43DEE4-BAE3-47B7-B7AD-26C71844FBE9}"/>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B48C9B0D-C7D1-4E7D-8620-384808D148CF}"/>
              </a:ext>
            </a:extLst>
          </p:cNvPr>
          <p:cNvSpPr txBox="1"/>
          <p:nvPr/>
        </p:nvSpPr>
        <p:spPr>
          <a:xfrm>
            <a:off x="541922" y="2179347"/>
            <a:ext cx="11014201" cy="5632311"/>
          </a:xfrm>
          <a:prstGeom prst="rect">
            <a:avLst/>
          </a:prstGeom>
          <a:noFill/>
        </p:spPr>
        <p:txBody>
          <a:bodyPr wrap="square">
            <a:spAutoFit/>
          </a:bodyPr>
          <a:lstStyle/>
          <a:p>
            <a:r>
              <a:rPr lang="en-US" sz="4000" i="1" dirty="0">
                <a:latin typeface="Open Sans" panose="020B0606030504020204" pitchFamily="34" charset="0"/>
                <a:ea typeface="Open Sans" panose="020B0606030504020204" pitchFamily="34" charset="0"/>
                <a:cs typeface="Open Sans" panose="020B0606030504020204" pitchFamily="34" charset="0"/>
              </a:rPr>
              <a:t>Before enlightenment, chop wood, carry wood.  After enlightenment, chop wood, carry wood.</a:t>
            </a:r>
          </a:p>
          <a:p>
            <a:endParaRPr lang="en-US" sz="4000" i="1" dirty="0">
              <a:latin typeface="Open Sans" panose="020B0606030504020204" pitchFamily="34" charset="0"/>
              <a:ea typeface="Open Sans" panose="020B0606030504020204" pitchFamily="34" charset="0"/>
              <a:cs typeface="Open Sans" panose="020B0606030504020204" pitchFamily="34" charset="0"/>
            </a:endParaRPr>
          </a:p>
          <a:p>
            <a:r>
              <a:rPr lang="en-US" sz="4000" i="1" dirty="0">
                <a:latin typeface="Open Sans" panose="020B0606030504020204" pitchFamily="34" charset="0"/>
                <a:ea typeface="Open Sans" panose="020B0606030504020204" pitchFamily="34" charset="0"/>
                <a:cs typeface="Open Sans" panose="020B0606030504020204" pitchFamily="34" charset="0"/>
              </a:rPr>
              <a:t>If you walk, just walk.  If you sit, just sit; but whatever you do, don’t wobble.</a:t>
            </a:r>
          </a:p>
          <a:p>
            <a:endParaRPr lang="en-US" sz="4000" i="1" dirty="0">
              <a:latin typeface="Open Sans" panose="020B0606030504020204" pitchFamily="34" charset="0"/>
              <a:ea typeface="Open Sans" panose="020B0606030504020204" pitchFamily="34" charset="0"/>
              <a:cs typeface="Open Sans" panose="020B0606030504020204" pitchFamily="34" charset="0"/>
            </a:endParaRPr>
          </a:p>
          <a:p>
            <a:r>
              <a:rPr lang="en-US" sz="4000" i="1" dirty="0">
                <a:latin typeface="Open Sans" panose="020B0606030504020204" pitchFamily="34" charset="0"/>
                <a:ea typeface="Open Sans" panose="020B0606030504020204" pitchFamily="34" charset="0"/>
                <a:cs typeface="Open Sans" panose="020B0606030504020204" pitchFamily="34" charset="0"/>
              </a:rPr>
              <a:t>When hungry, eat your rice; when tired, close your eyes.  Fools may laugh at me, but wise men will know what I mean.</a:t>
            </a:r>
          </a:p>
        </p:txBody>
      </p:sp>
    </p:spTree>
    <p:extLst>
      <p:ext uri="{BB962C8B-B14F-4D97-AF65-F5344CB8AC3E}">
        <p14:creationId xmlns:p14="http://schemas.microsoft.com/office/powerpoint/2010/main" val="312828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751AEA-AB69-44DC-9BEE-FEC9EC7BCD8C}"/>
              </a:ext>
            </a:extLst>
          </p:cNvPr>
          <p:cNvSpPr>
            <a:spLocks noGrp="1" noChangeArrowheads="1"/>
          </p:cNvSpPr>
          <p:nvPr>
            <p:ph type="dt" sz="half" idx="2"/>
          </p:nvPr>
        </p:nvSpPr>
        <p:spPr bwMode="auto">
          <a:xfrm>
            <a:off x="685800" y="6248400"/>
            <a:ext cx="1905000" cy="457200"/>
          </a:xfrm>
          <a:prstGeom prst="rect">
            <a:avLst/>
          </a:prstGeom>
          <a:noFill/>
          <a:ln>
            <a:noFill/>
          </a:ln>
          <a:effectLst>
            <a:outerShdw algn="ctr" rotWithShape="0">
              <a:srgbClr val="808080">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mn-lt"/>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altLang="en-US"/>
          </a:p>
        </p:txBody>
      </p:sp>
      <p:sp>
        <p:nvSpPr>
          <p:cNvPr id="6" name="Footer Placeholder 5">
            <a:extLst>
              <a:ext uri="{FF2B5EF4-FFF2-40B4-BE49-F238E27FC236}">
                <a16:creationId xmlns:a16="http://schemas.microsoft.com/office/drawing/2014/main" id="{ADD5C1F9-59F7-4DD7-99EB-09AEF8AA33E7}"/>
              </a:ext>
            </a:extLst>
          </p:cNvPr>
          <p:cNvSpPr>
            <a:spLocks noGrp="1" noChangeArrowheads="1"/>
          </p:cNvSpPr>
          <p:nvPr>
            <p:ph type="ftr" sz="quarter" idx="3"/>
          </p:nvPr>
        </p:nvSpPr>
        <p:spPr bwMode="auto">
          <a:xfrm>
            <a:off x="3124200" y="6248400"/>
            <a:ext cx="2895600" cy="457200"/>
          </a:xfrm>
          <a:prstGeom prst="rect">
            <a:avLst/>
          </a:prstGeom>
          <a:noFill/>
          <a:ln>
            <a:noFill/>
          </a:ln>
          <a:effectLst>
            <a:outerShdw algn="ctr" rotWithShape="0">
              <a:srgbClr val="808080">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mn-lt"/>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altLang="en-US"/>
          </a:p>
        </p:txBody>
      </p:sp>
      <p:sp>
        <p:nvSpPr>
          <p:cNvPr id="36866" name="Rectangle 2">
            <a:extLst>
              <a:ext uri="{FF2B5EF4-FFF2-40B4-BE49-F238E27FC236}">
                <a16:creationId xmlns:a16="http://schemas.microsoft.com/office/drawing/2014/main" id="{BC9232F3-1B64-4556-83A7-BC48F214E2D4}"/>
              </a:ext>
            </a:extLst>
          </p:cNvPr>
          <p:cNvSpPr>
            <a:spLocks noChangeArrowheads="1"/>
          </p:cNvSpPr>
          <p:nvPr/>
        </p:nvSpPr>
        <p:spPr bwMode="auto">
          <a:xfrm>
            <a:off x="8822267" y="5592233"/>
            <a:ext cx="184731"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n-US" altLang="en-US" sz="2400"/>
          </a:p>
        </p:txBody>
      </p:sp>
      <p:sp>
        <p:nvSpPr>
          <p:cNvPr id="36868" name="Text Box 4">
            <a:extLst>
              <a:ext uri="{FF2B5EF4-FFF2-40B4-BE49-F238E27FC236}">
                <a16:creationId xmlns:a16="http://schemas.microsoft.com/office/drawing/2014/main" id="{9634F84B-8E84-4475-B41D-59C5B94C2F6B}"/>
              </a:ext>
            </a:extLst>
          </p:cNvPr>
          <p:cNvSpPr txBox="1">
            <a:spLocks noChangeArrowheads="1"/>
          </p:cNvSpPr>
          <p:nvPr/>
        </p:nvSpPr>
        <p:spPr bwMode="auto">
          <a:xfrm>
            <a:off x="488483" y="1763059"/>
            <a:ext cx="11089528" cy="6780831"/>
          </a:xfrm>
          <a:prstGeom prst="rect">
            <a:avLst/>
          </a:prstGeom>
          <a:solidFill>
            <a:schemeClr val="accent4">
              <a:lumMod val="20000"/>
              <a:lumOff val="80000"/>
            </a:schemeClr>
          </a:solidFill>
          <a:ln>
            <a:noFill/>
          </a:ln>
        </p:spPr>
        <p:txBody>
          <a:bodyPr wrap="square">
            <a:spAutoFit/>
          </a:bodyPr>
          <a:lstStyle>
            <a:lvl1pPr marL="457200" indent="-457200">
              <a:defRPr sz="2400">
                <a:solidFill>
                  <a:schemeClr val="tx1"/>
                </a:solidFill>
                <a:latin typeface="Arial" panose="020B0604020202020204" pitchFamily="34" charset="0"/>
                <a:ea typeface="ＭＳ Ｐゴシック" panose="020B0600070205080204" pitchFamily="34" charset="-128"/>
              </a:defRPr>
            </a:lvl1pPr>
            <a:lvl2pPr marL="914400" indent="-457200">
              <a:defRPr sz="2400">
                <a:solidFill>
                  <a:schemeClr val="tx1"/>
                </a:solidFill>
                <a:latin typeface="Arial" panose="020B0604020202020204" pitchFamily="34" charset="0"/>
                <a:ea typeface="ＭＳ Ｐゴシック" panose="020B0600070205080204" pitchFamily="34" charset="-128"/>
              </a:defRPr>
            </a:lvl2pPr>
            <a:lvl3pPr marL="1371600" indent="-457200">
              <a:defRPr sz="2400">
                <a:solidFill>
                  <a:schemeClr val="tx1"/>
                </a:solidFill>
                <a:latin typeface="Arial" panose="020B0604020202020204" pitchFamily="34" charset="0"/>
                <a:ea typeface="ＭＳ Ｐゴシック" panose="020B0600070205080204" pitchFamily="34" charset="-128"/>
              </a:defRPr>
            </a:lvl3pPr>
            <a:lvl4pPr marL="1828800" indent="-457200">
              <a:defRPr sz="2400">
                <a:solidFill>
                  <a:schemeClr val="tx1"/>
                </a:solidFill>
                <a:latin typeface="Arial" panose="020B0604020202020204" pitchFamily="34" charset="0"/>
                <a:ea typeface="ＭＳ Ｐゴシック" panose="020B0600070205080204" pitchFamily="34" charset="-128"/>
              </a:defRPr>
            </a:lvl4pPr>
            <a:lvl5pPr marL="2286000" indent="-457200">
              <a:defRPr sz="2400">
                <a:solidFill>
                  <a:schemeClr val="tx1"/>
                </a:solidFill>
                <a:latin typeface="Arial" panose="020B0604020202020204" pitchFamily="34" charset="0"/>
                <a:ea typeface="ＭＳ Ｐゴシック" panose="020B0600070205080204" pitchFamily="34" charset="-128"/>
              </a:defRPr>
            </a:lvl5pPr>
            <a:lvl6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2004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657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114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Challenge-Skill Balance.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A balance between the demands of the situation and personal skills.</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Action-Awareness Merging.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Deep involvement that makes actions seem automatic.</a:t>
            </a:r>
            <a:endParaRPr lang="en-US" altLang="en-US"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Clear Goals.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Certainty about what one is going to do.</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Unambiguous Feedback.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Immediate and clear feedback that reaffirms actions.</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Concentration on Task at Hand.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Feeling focused.</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Sense of Control.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Happens without conscious effort.</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Loss of Self-Consciousness.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Concern for self disappears as person becomes one with activity.</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Transformation of Time.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Time passes faster, slower, or there is unawareness of time.</a:t>
            </a:r>
            <a:r>
              <a:rPr lang="en-US" altLang="en-US" dirty="0">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AutoNum type="arabicPeriod"/>
            </a:pPr>
            <a:r>
              <a:rPr lang="en-US" altLang="en-US" b="1" dirty="0">
                <a:latin typeface="Open Sans" panose="020B0606030504020204" pitchFamily="34" charset="0"/>
                <a:ea typeface="Open Sans" panose="020B0606030504020204" pitchFamily="34" charset="0"/>
                <a:cs typeface="Open Sans" panose="020B0606030504020204" pitchFamily="34" charset="0"/>
              </a:rPr>
              <a:t>Autotelic Experience. </a:t>
            </a:r>
          </a:p>
          <a:p>
            <a:pPr lvl="1">
              <a:buFont typeface="Arial" panose="020B0604020202020204" pitchFamily="34" charset="0"/>
              <a:buNone/>
            </a:pPr>
            <a:r>
              <a:rPr lang="en-US" altLang="en-US" sz="2133" dirty="0">
                <a:latin typeface="Open Sans" panose="020B0606030504020204" pitchFamily="34" charset="0"/>
                <a:ea typeface="Open Sans" panose="020B0606030504020204" pitchFamily="34" charset="0"/>
                <a:cs typeface="Open Sans" panose="020B0606030504020204" pitchFamily="34" charset="0"/>
              </a:rPr>
              <a:t>	Feeling of doing something for its own sake, with no expectation of future reward</a:t>
            </a:r>
            <a:r>
              <a:rPr lang="en-US" altLang="en-US" sz="2133" dirty="0"/>
              <a:t>.</a:t>
            </a:r>
            <a:r>
              <a:rPr lang="en-US" altLang="en-US" dirty="0"/>
              <a:t> </a:t>
            </a:r>
          </a:p>
        </p:txBody>
      </p:sp>
      <p:sp>
        <p:nvSpPr>
          <p:cNvPr id="8" name="TextBox 7">
            <a:extLst>
              <a:ext uri="{FF2B5EF4-FFF2-40B4-BE49-F238E27FC236}">
                <a16:creationId xmlns:a16="http://schemas.microsoft.com/office/drawing/2014/main" id="{FED1FC0C-01EB-4ED3-BCE1-09341CCC4A72}"/>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Components of Flow</a:t>
            </a:r>
          </a:p>
        </p:txBody>
      </p:sp>
      <p:sp>
        <p:nvSpPr>
          <p:cNvPr id="9" name="Line 18">
            <a:extLst>
              <a:ext uri="{FF2B5EF4-FFF2-40B4-BE49-F238E27FC236}">
                <a16:creationId xmlns:a16="http://schemas.microsoft.com/office/drawing/2014/main" id="{1FC2D0FF-FB06-4CA5-B1ED-26D43D96F01A}"/>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3DC742-B8FB-473C-9DDF-3AC1C7BAB7ED}"/>
              </a:ext>
            </a:extLst>
          </p:cNvPr>
          <p:cNvSpPr/>
          <p:nvPr/>
        </p:nvSpPr>
        <p:spPr>
          <a:xfrm>
            <a:off x="497632" y="1616507"/>
            <a:ext cx="11196736" cy="7017306"/>
          </a:xfrm>
          <a:prstGeom prst="rect">
            <a:avLst/>
          </a:prstGeom>
        </p:spPr>
        <p:txBody>
          <a:bodyPr wrap="square">
            <a:spAutoFit/>
          </a:bodyPr>
          <a:lstStyle/>
          <a:p>
            <a:r>
              <a:rPr lang="en-US" sz="8800" i="1" dirty="0">
                <a:solidFill>
                  <a:srgbClr val="101010"/>
                </a:solidFill>
                <a:latin typeface="Open Sans" panose="020B0606030504020204" pitchFamily="34" charset="0"/>
                <a:ea typeface="Calibri" panose="020F0502020204030204" pitchFamily="34" charset="0"/>
              </a:rPr>
              <a:t>“Flow is quite simply when you’ve managed to totally get out of your own way.”</a:t>
            </a:r>
          </a:p>
          <a:p>
            <a:endParaRPr lang="en-US" i="1" dirty="0">
              <a:solidFill>
                <a:srgbClr val="101010"/>
              </a:solidFill>
              <a:latin typeface="Open Sans" panose="020B0606030504020204" pitchFamily="34" charset="0"/>
              <a:ea typeface="Calibri" panose="020F0502020204030204" pitchFamily="34" charset="0"/>
            </a:endParaRPr>
          </a:p>
          <a:p>
            <a:pPr algn="r"/>
            <a:endParaRPr lang="en-US" sz="4000" dirty="0">
              <a:solidFill>
                <a:srgbClr val="101010"/>
              </a:solidFill>
              <a:latin typeface="Open Sans" panose="020B0606030504020204" pitchFamily="34" charset="0"/>
              <a:ea typeface="Calibri" panose="020F0502020204030204" pitchFamily="34" charset="0"/>
            </a:endParaRPr>
          </a:p>
          <a:p>
            <a:pPr algn="r"/>
            <a:r>
              <a:rPr lang="en-US" sz="4000" dirty="0">
                <a:solidFill>
                  <a:srgbClr val="101010"/>
                </a:solidFill>
                <a:latin typeface="Open Sans" panose="020B0606030504020204" pitchFamily="34" charset="0"/>
                <a:ea typeface="Calibri" panose="020F0502020204030204" pitchFamily="34" charset="0"/>
              </a:rPr>
              <a:t>(Floyd Woodrow)</a:t>
            </a:r>
            <a:endParaRPr lang="en-US" sz="4000" dirty="0"/>
          </a:p>
        </p:txBody>
      </p:sp>
    </p:spTree>
    <p:extLst>
      <p:ext uri="{BB962C8B-B14F-4D97-AF65-F5344CB8AC3E}">
        <p14:creationId xmlns:p14="http://schemas.microsoft.com/office/powerpoint/2010/main" val="42530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368F1-1745-4BD8-A24B-1F29D3FFBFB9}"/>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Flow</a:t>
            </a:r>
          </a:p>
        </p:txBody>
      </p:sp>
      <p:sp>
        <p:nvSpPr>
          <p:cNvPr id="5" name="Line 18">
            <a:extLst>
              <a:ext uri="{FF2B5EF4-FFF2-40B4-BE49-F238E27FC236}">
                <a16:creationId xmlns:a16="http://schemas.microsoft.com/office/drawing/2014/main" id="{7B30F30D-B973-467F-BBE1-CB6BA7E2430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53E0E359-82F4-428E-9E91-7772A63576AB}"/>
              </a:ext>
            </a:extLst>
          </p:cNvPr>
          <p:cNvSpPr txBox="1"/>
          <p:nvPr/>
        </p:nvSpPr>
        <p:spPr>
          <a:xfrm>
            <a:off x="541924" y="1781814"/>
            <a:ext cx="11014201" cy="5632311"/>
          </a:xfrm>
          <a:prstGeom prst="rect">
            <a:avLst/>
          </a:prstGeom>
          <a:noFill/>
        </p:spPr>
        <p:txBody>
          <a:bodyPr wrap="square">
            <a:spAutoFit/>
          </a:bodyPr>
          <a:lstStyle/>
          <a:p>
            <a:r>
              <a:rPr lang="en-US" sz="40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US" sz="40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List your most common activities.  Plot them on the flow state graph (see slide 3).</a:t>
            </a:r>
          </a:p>
          <a:p>
            <a:r>
              <a:rPr lang="en-US" sz="4000" dirty="0">
                <a:latin typeface="Open Sans" panose="020B0606030504020204" pitchFamily="34" charset="0"/>
                <a:ea typeface="Open Sans" panose="020B0606030504020204" pitchFamily="34" charset="0"/>
                <a:cs typeface="Open Sans" panose="020B0606030504020204" pitchFamily="34" charset="0"/>
              </a:rPr>
              <a:t>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When are you in a state of flow?  Can you think of any activities during which time disappears, you are completed absorbed into what you are doing?</a:t>
            </a:r>
          </a:p>
        </p:txBody>
      </p:sp>
    </p:spTree>
    <p:extLst>
      <p:ext uri="{BB962C8B-B14F-4D97-AF65-F5344CB8AC3E}">
        <p14:creationId xmlns:p14="http://schemas.microsoft.com/office/powerpoint/2010/main" val="57539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368F1-1745-4BD8-A24B-1F29D3FFBFB9}"/>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A mindset that facilitates flow</a:t>
            </a:r>
          </a:p>
        </p:txBody>
      </p:sp>
      <p:sp>
        <p:nvSpPr>
          <p:cNvPr id="5" name="Line 18">
            <a:extLst>
              <a:ext uri="{FF2B5EF4-FFF2-40B4-BE49-F238E27FC236}">
                <a16:creationId xmlns:a16="http://schemas.microsoft.com/office/drawing/2014/main" id="{7B30F30D-B973-467F-BBE1-CB6BA7E2430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53E0E359-82F4-428E-9E91-7772A63576AB}"/>
              </a:ext>
            </a:extLst>
          </p:cNvPr>
          <p:cNvSpPr txBox="1"/>
          <p:nvPr/>
        </p:nvSpPr>
        <p:spPr>
          <a:xfrm>
            <a:off x="541923" y="2077649"/>
            <a:ext cx="11014201" cy="3785652"/>
          </a:xfrm>
          <a:prstGeom prst="rect">
            <a:avLst/>
          </a:prstGeom>
          <a:noFill/>
        </p:spPr>
        <p:txBody>
          <a:bodyPr wrap="square">
            <a:spAutoFit/>
          </a:bodyPr>
          <a:lstStyle/>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Identify what is important – clear unambiguous goals</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Move in the direction of what is important, taking into account feedback along the way</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Embrace challenge</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Stay in the present moment</a:t>
            </a:r>
          </a:p>
        </p:txBody>
      </p:sp>
    </p:spTree>
    <p:extLst>
      <p:ext uri="{BB962C8B-B14F-4D97-AF65-F5344CB8AC3E}">
        <p14:creationId xmlns:p14="http://schemas.microsoft.com/office/powerpoint/2010/main" val="27531965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4413</TotalTime>
  <Words>848</Words>
  <Application>Microsoft Office PowerPoint</Application>
  <PresentationFormat>Custom</PresentationFormat>
  <Paragraphs>101</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166</cp:revision>
  <cp:lastPrinted>2020-03-04T11:25:05Z</cp:lastPrinted>
  <dcterms:created xsi:type="dcterms:W3CDTF">2020-02-25T14:29:20Z</dcterms:created>
  <dcterms:modified xsi:type="dcterms:W3CDTF">2020-12-10T15:36:41Z</dcterms:modified>
</cp:coreProperties>
</file>