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465" r:id="rId2"/>
    <p:sldId id="268" r:id="rId3"/>
    <p:sldId id="692" r:id="rId4"/>
    <p:sldId id="698" r:id="rId5"/>
    <p:sldId id="766" r:id="rId6"/>
    <p:sldId id="330" r:id="rId7"/>
    <p:sldId id="689" r:id="rId8"/>
    <p:sldId id="765" r:id="rId9"/>
    <p:sldId id="284" r:id="rId10"/>
    <p:sldId id="691" r:id="rId11"/>
    <p:sldId id="260" r:id="rId12"/>
    <p:sldId id="693" r:id="rId13"/>
    <p:sldId id="694" r:id="rId14"/>
    <p:sldId id="695" r:id="rId15"/>
    <p:sldId id="690" r:id="rId16"/>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85" autoAdjust="0"/>
    <p:restoredTop sz="94660"/>
  </p:normalViewPr>
  <p:slideViewPr>
    <p:cSldViewPr snapToGrid="0">
      <p:cViewPr varScale="1">
        <p:scale>
          <a:sx n="62" d="100"/>
          <a:sy n="62" d="100"/>
        </p:scale>
        <p:origin x="864" y="62"/>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48B34F4-880D-4DA1-A8E4-6EE0E46699E7}" type="datetimeFigureOut">
              <a:rPr lang="en-GB" smtClean="0"/>
              <a:t>03/12/2020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AB4D3D3-7F56-4886-BEBD-C02AA4D3168E}" type="slidenum">
              <a:rPr lang="en-GB" smtClean="0"/>
              <a:t>‹#›</a:t>
            </a:fld>
            <a:endParaRPr lang="en-GB"/>
          </a:p>
        </p:txBody>
      </p:sp>
    </p:spTree>
    <p:extLst>
      <p:ext uri="{BB962C8B-B14F-4D97-AF65-F5344CB8AC3E}">
        <p14:creationId xmlns:p14="http://schemas.microsoft.com/office/powerpoint/2010/main" val="155419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The concept of transition is defined by some as the psychological process that an individual goes through to come to terms with a new situation.  Life transitions occur as a result of planned or unplanned events and changes that occur in your everyday life. Each transition has its own unique set of challenges.</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5"/>
          </p:nvPr>
        </p:nvSpPr>
        <p:spPr/>
        <p:txBody>
          <a:bodyPr/>
          <a:lstStyle/>
          <a:p>
            <a:fld id="{D7BC9674-6E96-42BD-A93F-E353F40B4B9C}" type="slidenum">
              <a:rPr lang="en-GB" smtClean="0"/>
              <a:t>2</a:t>
            </a:fld>
            <a:endParaRPr lang="en-GB"/>
          </a:p>
        </p:txBody>
      </p:sp>
    </p:spTree>
    <p:extLst>
      <p:ext uri="{BB962C8B-B14F-4D97-AF65-F5344CB8AC3E}">
        <p14:creationId xmlns:p14="http://schemas.microsoft.com/office/powerpoint/2010/main" val="378769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4399">
              <a:buFont typeface="Arial" panose="020B0604020202020204" pitchFamily="34" charset="0"/>
              <a:buNone/>
              <a:defRPr/>
            </a:pPr>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3</a:t>
            </a:fld>
            <a:endParaRPr lang="en-GB"/>
          </a:p>
        </p:txBody>
      </p:sp>
    </p:spTree>
    <p:extLst>
      <p:ext uri="{BB962C8B-B14F-4D97-AF65-F5344CB8AC3E}">
        <p14:creationId xmlns:p14="http://schemas.microsoft.com/office/powerpoint/2010/main" val="228924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4399">
              <a:buFont typeface="Arial" panose="020B0604020202020204" pitchFamily="34" charset="0"/>
              <a:buNone/>
              <a:defRPr/>
            </a:pPr>
            <a:endParaRPr lang="en-GB" dirty="0"/>
          </a:p>
        </p:txBody>
      </p:sp>
      <p:sp>
        <p:nvSpPr>
          <p:cNvPr id="4" name="Slide Number Placeholder 3"/>
          <p:cNvSpPr>
            <a:spLocks noGrp="1"/>
          </p:cNvSpPr>
          <p:nvPr>
            <p:ph type="sldNum" sz="quarter" idx="10"/>
          </p:nvPr>
        </p:nvSpPr>
        <p:spPr/>
        <p:txBody>
          <a:bodyPr/>
          <a:lstStyle/>
          <a:p>
            <a:fld id="{E7FC5FE1-B808-4354-A99F-6683C54B1376}" type="slidenum">
              <a:rPr lang="en-GB" smtClean="0"/>
              <a:t>6</a:t>
            </a:fld>
            <a:endParaRPr lang="en-GB"/>
          </a:p>
        </p:txBody>
      </p:sp>
    </p:spTree>
    <p:extLst>
      <p:ext uri="{BB962C8B-B14F-4D97-AF65-F5344CB8AC3E}">
        <p14:creationId xmlns:p14="http://schemas.microsoft.com/office/powerpoint/2010/main" val="255356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37175" y="1165841"/>
            <a:ext cx="10917653" cy="461937"/>
          </a:xfrm>
        </p:spPr>
        <p:txBody>
          <a:bodyPr lIns="0" tIns="0" rIns="0" bIns="0"/>
          <a:lstStyle>
            <a:lvl1pPr>
              <a:defRPr sz="3000" b="0" i="0">
                <a:solidFill>
                  <a:srgbClr val="00CCCC"/>
                </a:solidFill>
                <a:latin typeface="Founders Grotesk Light"/>
                <a:cs typeface="Founders Grotesk Light"/>
              </a:defRPr>
            </a:lvl1pPr>
          </a:lstStyle>
          <a:p>
            <a:endParaRPr/>
          </a:p>
        </p:txBody>
      </p:sp>
      <p:sp>
        <p:nvSpPr>
          <p:cNvPr id="3" name="Holder 3"/>
          <p:cNvSpPr>
            <a:spLocks noGrp="1"/>
          </p:cNvSpPr>
          <p:nvPr>
            <p:ph sz="half" idx="2"/>
          </p:nvPr>
        </p:nvSpPr>
        <p:spPr>
          <a:xfrm>
            <a:off x="609600" y="2103120"/>
            <a:ext cx="5303520" cy="51706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2103120"/>
            <a:ext cx="5303520" cy="51706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375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03/12/2020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03/12/2020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03/12/2020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03/12/2020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03/12/2020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03/12/2020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98E513EF-CA36-4C5C-AF12-248DC9670AE6}"/>
              </a:ext>
            </a:extLst>
          </p:cNvPr>
          <p:cNvSpPr txBox="1">
            <a:spLocks noChangeArrowheads="1"/>
          </p:cNvSpPr>
          <p:nvPr/>
        </p:nvSpPr>
        <p:spPr bwMode="auto">
          <a:xfrm>
            <a:off x="625475" y="3254512"/>
            <a:ext cx="10941049" cy="2399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4" tIns="60957" rIns="121914" bIns="60957" numCol="1" anchor="t" anchorCtr="0" compatLnSpc="1">
            <a:prstTxWarp prst="textNoShape">
              <a:avLst/>
            </a:prstTxWarp>
          </a:bodyPr>
          <a:lstStyle/>
          <a:p>
            <a:pPr defTabSz="1219140" eaLnBrk="0" fontAlgn="base" hangingPunct="0">
              <a:spcBef>
                <a:spcPct val="0"/>
              </a:spcBef>
              <a:spcAft>
                <a:spcPct val="0"/>
              </a:spcAft>
            </a:pPr>
            <a:r>
              <a:rPr lang="en-US" altLang="en-US" sz="11500" b="1" dirty="0" err="1">
                <a:latin typeface="Open Sans" panose="020B0606030504020204" pitchFamily="34" charset="0"/>
                <a:ea typeface="Times New Roman" panose="02020603050405020304" pitchFamily="18" charset="0"/>
                <a:cs typeface="Open Sans" panose="020B0606030504020204" pitchFamily="34" charset="0"/>
              </a:rPr>
              <a:t>Visualisation</a:t>
            </a:r>
            <a:endParaRPr lang="en-US" altLang="en-US" sz="6000" dirty="0">
              <a:latin typeface="Arial" panose="020B0604020202020204" pitchFamily="34" charset="0"/>
            </a:endParaRPr>
          </a:p>
        </p:txBody>
      </p:sp>
      <p:pic>
        <p:nvPicPr>
          <p:cNvPr id="6" name="Picture 5">
            <a:extLst>
              <a:ext uri="{FF2B5EF4-FFF2-40B4-BE49-F238E27FC236}">
                <a16:creationId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1"/>
            <a:ext cx="5886307" cy="820771"/>
          </a:xfrm>
          <a:prstGeom prst="rect">
            <a:avLst/>
          </a:prstGeom>
        </p:spPr>
      </p:pic>
      <p:sp>
        <p:nvSpPr>
          <p:cNvPr id="7" name="Line 18">
            <a:extLst>
              <a:ext uri="{FF2B5EF4-FFF2-40B4-BE49-F238E27FC236}">
                <a16:creationId xmlns:a16="http://schemas.microsoft.com/office/drawing/2014/main" id="{DDFBB014-E877-41F8-9C3D-8FD3B0832744}"/>
              </a:ext>
            </a:extLst>
          </p:cNvPr>
          <p:cNvSpPr>
            <a:spLocks noChangeShapeType="1"/>
          </p:cNvSpPr>
          <p:nvPr/>
        </p:nvSpPr>
        <p:spPr bwMode="auto">
          <a:xfrm>
            <a:off x="645586"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pic>
        <p:nvPicPr>
          <p:cNvPr id="1026" name="Picture 2" descr="C:\Users\Ben\Desktop\Bridge-tag-Logo-upda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08331" y="8024944"/>
            <a:ext cx="1883669" cy="87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8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power of visualization | Secret law of attraction, Law of attraction,  Secret quotes">
            <a:extLst>
              <a:ext uri="{FF2B5EF4-FFF2-40B4-BE49-F238E27FC236}">
                <a16:creationId xmlns:a16="http://schemas.microsoft.com/office/drawing/2014/main" id="{AFAE4924-7E72-464E-8B96-2E596F1EABE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404"/>
          <a:stretch/>
        </p:blipFill>
        <p:spPr bwMode="auto">
          <a:xfrm>
            <a:off x="6858000" y="1206650"/>
            <a:ext cx="4816168" cy="77941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B958AD9-9160-4D00-9309-E2259E5C59B3}"/>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The Law of Attraction</a:t>
            </a:r>
          </a:p>
        </p:txBody>
      </p:sp>
      <p:sp>
        <p:nvSpPr>
          <p:cNvPr id="6" name="Line 18">
            <a:extLst>
              <a:ext uri="{FF2B5EF4-FFF2-40B4-BE49-F238E27FC236}">
                <a16:creationId xmlns:a16="http://schemas.microsoft.com/office/drawing/2014/main" id="{D15785A9-6B26-40FF-9CF8-852098C1D1CC}"/>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F6568D01-83F1-411A-A95F-D2D951CAC33B}"/>
              </a:ext>
            </a:extLst>
          </p:cNvPr>
          <p:cNvSpPr txBox="1"/>
          <p:nvPr/>
        </p:nvSpPr>
        <p:spPr>
          <a:xfrm>
            <a:off x="517832" y="1179579"/>
            <a:ext cx="6340168" cy="7848302"/>
          </a:xfrm>
          <a:prstGeom prst="rect">
            <a:avLst/>
          </a:prstGeom>
          <a:noFill/>
        </p:spPr>
        <p:txBody>
          <a:bodyPr wrap="square">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The mind is a powerful tool.  What you focus on is what you get.</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i="0" dirty="0">
                <a:effectLst/>
                <a:latin typeface="Open Sans" panose="020B0606030504020204" pitchFamily="34" charset="0"/>
                <a:ea typeface="Open Sans" panose="020B0606030504020204" pitchFamily="34" charset="0"/>
                <a:cs typeface="Open Sans" panose="020B0606030504020204" pitchFamily="34" charset="0"/>
              </a:rPr>
              <a:t>The Law of Attraction says like attracts like, so when you think a thought, you are also attracting like thoughts to you.</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b="1" i="1" dirty="0">
                <a:latin typeface="Open Sans" panose="020B0606030504020204" pitchFamily="34" charset="0"/>
                <a:ea typeface="Open Sans" panose="020B0606030504020204" pitchFamily="34" charset="0"/>
                <a:cs typeface="Open Sans" panose="020B0606030504020204" pitchFamily="34" charset="0"/>
              </a:rPr>
              <a:t>Ask, Believe, Receive</a:t>
            </a:r>
          </a:p>
          <a:p>
            <a:endParaRPr lang="en-GB" sz="2800" b="1" i="1" dirty="0">
              <a:latin typeface="Open Sans" panose="020B0606030504020204" pitchFamily="34" charset="0"/>
              <a:ea typeface="Open Sans" panose="020B0606030504020204" pitchFamily="34" charset="0"/>
              <a:cs typeface="Open Sans" panose="020B0606030504020204" pitchFamily="34" charset="0"/>
            </a:endParaRPr>
          </a:p>
          <a:p>
            <a:pPr marL="457200" indent="-457200" algn="l" rtl="0">
              <a:buFont typeface="Wingdings" panose="05000000000000000000" pitchFamily="2" charset="2"/>
              <a:buChar char="Ø"/>
            </a:pPr>
            <a:r>
              <a:rPr lang="en-GB" sz="2800" i="1" u="none" strike="noStrike" dirty="0">
                <a:effectLst/>
                <a:latin typeface="Open Sans" panose="020B0606030504020204" pitchFamily="34" charset="0"/>
                <a:ea typeface="Open Sans" panose="020B0606030504020204" pitchFamily="34" charset="0"/>
                <a:cs typeface="Open Sans" panose="020B0606030504020204" pitchFamily="34" charset="0"/>
              </a:rPr>
              <a:t>Ask</a:t>
            </a:r>
            <a:r>
              <a:rPr lang="en-GB" sz="2800" u="none" strike="noStrike" dirty="0">
                <a:effectLst/>
                <a:latin typeface="Open Sans" panose="020B0606030504020204" pitchFamily="34" charset="0"/>
                <a:ea typeface="Open Sans" panose="020B0606030504020204" pitchFamily="34" charset="0"/>
                <a:cs typeface="Open Sans" panose="020B0606030504020204" pitchFamily="34" charset="0"/>
              </a:rPr>
              <a:t> the universe for what you want.</a:t>
            </a:r>
          </a:p>
          <a:p>
            <a:pPr marL="457200" indent="-457200" algn="l" rtl="0">
              <a:buFont typeface="Wingdings" panose="05000000000000000000" pitchFamily="2" charset="2"/>
              <a:buChar char="Ø"/>
            </a:pPr>
            <a:r>
              <a:rPr lang="en-GB" sz="2800" i="1" u="none" strike="noStrike" dirty="0">
                <a:effectLst/>
                <a:latin typeface="Open Sans" panose="020B0606030504020204" pitchFamily="34" charset="0"/>
                <a:ea typeface="Open Sans" panose="020B0606030504020204" pitchFamily="34" charset="0"/>
                <a:cs typeface="Open Sans" panose="020B0606030504020204" pitchFamily="34" charset="0"/>
              </a:rPr>
              <a:t>Believing</a:t>
            </a:r>
            <a:r>
              <a:rPr lang="en-GB" sz="2800" u="none" strike="noStrike" dirty="0">
                <a:effectLst/>
                <a:latin typeface="Open Sans" panose="020B0606030504020204" pitchFamily="34" charset="0"/>
                <a:ea typeface="Open Sans" panose="020B0606030504020204" pitchFamily="34" charset="0"/>
                <a:cs typeface="Open Sans" panose="020B0606030504020204" pitchFamily="34" charset="0"/>
              </a:rPr>
              <a:t> involves acting, speaking and thinking as though you have already received it.</a:t>
            </a:r>
          </a:p>
          <a:p>
            <a:pPr marL="457200" indent="-457200" algn="l" rtl="0">
              <a:buFont typeface="Wingdings" panose="05000000000000000000" pitchFamily="2" charset="2"/>
              <a:buChar char="Ø"/>
            </a:pPr>
            <a:r>
              <a:rPr lang="en-GB" sz="2800" i="1" dirty="0">
                <a:latin typeface="Open Sans" panose="020B0606030504020204" pitchFamily="34" charset="0"/>
                <a:ea typeface="Open Sans" panose="020B0606030504020204" pitchFamily="34" charset="0"/>
                <a:cs typeface="Open Sans" panose="020B0606030504020204" pitchFamily="34" charset="0"/>
              </a:rPr>
              <a:t>Receiving</a:t>
            </a:r>
            <a:r>
              <a:rPr lang="en-GB" sz="2800" dirty="0">
                <a:latin typeface="Open Sans" panose="020B0606030504020204" pitchFamily="34" charset="0"/>
                <a:ea typeface="Open Sans" panose="020B0606030504020204" pitchFamily="34" charset="0"/>
                <a:cs typeface="Open Sans" panose="020B0606030504020204" pitchFamily="34" charset="0"/>
              </a:rPr>
              <a:t> involves feeling the way	 you will feel once your desire has manifested.</a:t>
            </a:r>
            <a:endParaRPr lang="en-GB"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8208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CEDF8C-9810-48B7-91FC-2AF39E0EA80B}"/>
              </a:ext>
            </a:extLst>
          </p:cNvPr>
          <p:cNvSpPr txBox="1"/>
          <p:nvPr/>
        </p:nvSpPr>
        <p:spPr>
          <a:xfrm>
            <a:off x="450222" y="226264"/>
            <a:ext cx="9086702" cy="830997"/>
          </a:xfrm>
          <a:prstGeom prst="rect">
            <a:avLst/>
          </a:prstGeom>
          <a:noFill/>
        </p:spPr>
        <p:txBody>
          <a:bodyPr wrap="square" rtlCol="0">
            <a:spAutoFit/>
          </a:bodyPr>
          <a:lstStyle/>
          <a:p>
            <a:r>
              <a:rPr lang="en-GB" sz="4800" b="1" dirty="0">
                <a:latin typeface="Open Sans" panose="020B0606030504020204" pitchFamily="34" charset="0"/>
                <a:ea typeface="Open Sans" panose="020B0606030504020204" pitchFamily="34" charset="0"/>
                <a:cs typeface="Open Sans" panose="020B0606030504020204" pitchFamily="34" charset="0"/>
              </a:rPr>
              <a:t>Self-Talk</a:t>
            </a:r>
          </a:p>
        </p:txBody>
      </p:sp>
      <p:sp>
        <p:nvSpPr>
          <p:cNvPr id="5" name="Line 18">
            <a:extLst>
              <a:ext uri="{FF2B5EF4-FFF2-40B4-BE49-F238E27FC236}">
                <a16:creationId xmlns:a16="http://schemas.microsoft.com/office/drawing/2014/main" id="{0E54887E-9291-4DD2-B1E7-10D2D7FAC767}"/>
              </a:ext>
            </a:extLst>
          </p:cNvPr>
          <p:cNvSpPr>
            <a:spLocks noChangeShapeType="1"/>
          </p:cNvSpPr>
          <p:nvPr/>
        </p:nvSpPr>
        <p:spPr bwMode="auto">
          <a:xfrm flipV="1">
            <a:off x="541923" y="1130296"/>
            <a:ext cx="11014202" cy="31965"/>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49C7DCCD-EC19-4C88-8AF7-8C326115A71A}"/>
              </a:ext>
            </a:extLst>
          </p:cNvPr>
          <p:cNvSpPr txBox="1"/>
          <p:nvPr/>
        </p:nvSpPr>
        <p:spPr>
          <a:xfrm>
            <a:off x="541923" y="1657730"/>
            <a:ext cx="11014201" cy="707886"/>
          </a:xfrm>
          <a:prstGeom prst="rect">
            <a:avLst/>
          </a:prstGeom>
          <a:noFill/>
        </p:spPr>
        <p:txBody>
          <a:bodyPr wrap="square">
            <a:spAutoFit/>
          </a:bodyPr>
          <a:lstStyle/>
          <a:p>
            <a:r>
              <a:rPr lang="en-US" altLang="en-US" sz="4000" dirty="0">
                <a:latin typeface="Open Sans" panose="020B0606030504020204" pitchFamily="34" charset="0"/>
                <a:ea typeface="Open Sans" panose="020B0606030504020204" pitchFamily="34" charset="0"/>
                <a:cs typeface="Open Sans" panose="020B0606030504020204" pitchFamily="34" charset="0"/>
              </a:rPr>
              <a:t>Understanding the significance of your words</a:t>
            </a:r>
            <a:endParaRPr lang="en-GB"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F54F221E-6D82-4B93-BF1D-40F9B8A1EA53}"/>
              </a:ext>
            </a:extLst>
          </p:cNvPr>
          <p:cNvSpPr txBox="1"/>
          <p:nvPr/>
        </p:nvSpPr>
        <p:spPr>
          <a:xfrm>
            <a:off x="2584106" y="3256438"/>
            <a:ext cx="7023787" cy="5016758"/>
          </a:xfrm>
          <a:prstGeom prst="rect">
            <a:avLst/>
          </a:prstGeom>
          <a:noFill/>
        </p:spPr>
        <p:txBody>
          <a:bodyPr wrap="square">
            <a:spAutoFit/>
          </a:bodyPr>
          <a:lstStyle/>
          <a:p>
            <a:pPr algn="ctr">
              <a:buFont typeface="Wingdings" panose="05000000000000000000" pitchFamily="2" charset="2"/>
              <a:buNone/>
            </a:pPr>
            <a:r>
              <a:rPr lang="en-US" altLang="en-US" sz="4000" dirty="0">
                <a:latin typeface="Open Sans" panose="020B0606030504020204" pitchFamily="34" charset="0"/>
                <a:ea typeface="Open Sans" panose="020B0606030504020204" pitchFamily="34" charset="0"/>
                <a:cs typeface="Open Sans" panose="020B0606030504020204" pitchFamily="34" charset="0"/>
              </a:rPr>
              <a:t>When you make a statement containing the words don’t, not or no, you are actually giving attention and energy to what you don’t want.</a:t>
            </a:r>
          </a:p>
          <a:p>
            <a:pPr algn="ctr">
              <a:buFont typeface="Wingdings" panose="05000000000000000000" pitchFamily="2" charset="2"/>
              <a:buNone/>
            </a:pPr>
            <a:endParaRPr lang="en-US" altLang="en-US" sz="4000" dirty="0">
              <a:latin typeface="Open Sans" panose="020B0606030504020204" pitchFamily="34" charset="0"/>
              <a:ea typeface="Open Sans" panose="020B0606030504020204" pitchFamily="34" charset="0"/>
              <a:cs typeface="Open Sans" panose="020B0606030504020204" pitchFamily="34" charset="0"/>
            </a:endParaRPr>
          </a:p>
          <a:p>
            <a:pPr algn="ctr">
              <a:buFont typeface="Wingdings" panose="05000000000000000000" pitchFamily="2" charset="2"/>
              <a:buNone/>
            </a:pPr>
            <a:r>
              <a:rPr lang="en-US" altLang="en-US" sz="4000" dirty="0">
                <a:latin typeface="Open Sans" panose="020B0606030504020204" pitchFamily="34" charset="0"/>
                <a:ea typeface="Open Sans" panose="020B0606030504020204" pitchFamily="34" charset="0"/>
                <a:cs typeface="Open Sans" panose="020B0606030504020204" pitchFamily="34" charset="0"/>
              </a:rPr>
              <a:t>Simply ask yourself</a:t>
            </a:r>
          </a:p>
          <a:p>
            <a:pPr algn="ctr">
              <a:buFont typeface="Wingdings" panose="05000000000000000000" pitchFamily="2" charset="2"/>
              <a:buNone/>
            </a:pPr>
            <a:r>
              <a:rPr lang="en-US" altLang="en-US" sz="4000" dirty="0">
                <a:solidFill>
                  <a:schemeClr val="hlink"/>
                </a:solidFill>
                <a:latin typeface="Open Sans" panose="020B0606030504020204" pitchFamily="34" charset="0"/>
                <a:ea typeface="Open Sans" panose="020B0606030504020204" pitchFamily="34" charset="0"/>
                <a:cs typeface="Open Sans" panose="020B0606030504020204" pitchFamily="34" charset="0"/>
              </a:rPr>
              <a:t>“SO, WHAT DO I WANT?”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234929-9EEE-4776-9D39-28D28C7FF930}"/>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Lighthouse imagery</a:t>
            </a:r>
          </a:p>
        </p:txBody>
      </p:sp>
      <p:sp>
        <p:nvSpPr>
          <p:cNvPr id="5" name="Line 18">
            <a:extLst>
              <a:ext uri="{FF2B5EF4-FFF2-40B4-BE49-F238E27FC236}">
                <a16:creationId xmlns:a16="http://schemas.microsoft.com/office/drawing/2014/main" id="{2A52F322-96DB-42AF-9CF0-B2AF0EB52969}"/>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289281BA-30C1-45AD-BAD5-016000528779}"/>
              </a:ext>
            </a:extLst>
          </p:cNvPr>
          <p:cNvSpPr txBox="1"/>
          <p:nvPr/>
        </p:nvSpPr>
        <p:spPr>
          <a:xfrm>
            <a:off x="517832" y="1789221"/>
            <a:ext cx="6068317" cy="6247864"/>
          </a:xfrm>
          <a:prstGeom prst="rect">
            <a:avLst/>
          </a:prstGeom>
          <a:noFill/>
        </p:spPr>
        <p:txBody>
          <a:bodyPr wrap="square" rtlCol="0">
            <a:spAutoFit/>
          </a:bodyPr>
          <a:lstStyle/>
          <a:p>
            <a:r>
              <a:rPr lang="en-GB" sz="2000" b="0" i="0" dirty="0">
                <a:effectLst/>
                <a:latin typeface="Open Sans" panose="020B0606030504020204" pitchFamily="34" charset="0"/>
                <a:ea typeface="Open Sans" panose="020B0606030504020204" pitchFamily="34" charset="0"/>
                <a:cs typeface="Open Sans" panose="020B0606030504020204" pitchFamily="34" charset="0"/>
              </a:rPr>
              <a:t>Visualise a small rocky island off the coast.  On the highest spot of the island is a tall, solidly constructed lighthouse.  Imagine yourself as that lighthouse, with your base firmly anchored in the rock of the island.  Your walls are thick and sturdy so that, despite your height, you do not bend or sway in the high winds that frequently blow across the island.  </a:t>
            </a:r>
          </a:p>
          <a:p>
            <a:endParaRPr lang="en-GB" sz="2000" dirty="0">
              <a:latin typeface="Open Sans" panose="020B0606030504020204" pitchFamily="34" charset="0"/>
              <a:ea typeface="Open Sans" panose="020B0606030504020204" pitchFamily="34" charset="0"/>
              <a:cs typeface="Open Sans" panose="020B0606030504020204" pitchFamily="34" charset="0"/>
            </a:endParaRPr>
          </a:p>
          <a:p>
            <a:r>
              <a:rPr lang="en-GB" sz="2000" b="0" i="0" dirty="0">
                <a:effectLst/>
                <a:latin typeface="Open Sans" panose="020B0606030504020204" pitchFamily="34" charset="0"/>
                <a:ea typeface="Open Sans" panose="020B0606030504020204" pitchFamily="34" charset="0"/>
                <a:cs typeface="Open Sans" panose="020B0606030504020204" pitchFamily="34" charset="0"/>
              </a:rPr>
              <a:t>From the window in your top, you send out a steady sweep of light, by day and by night, in good weather and bad.  Be aware of all the power you have that ensure the constancy of your </a:t>
            </a:r>
            <a:r>
              <a:rPr lang="en-GB" sz="2000" dirty="0">
                <a:latin typeface="Open Sans" panose="020B0606030504020204" pitchFamily="34" charset="0"/>
                <a:ea typeface="Open Sans" panose="020B0606030504020204" pitchFamily="34" charset="0"/>
                <a:cs typeface="Open Sans" panose="020B0606030504020204" pitchFamily="34" charset="0"/>
              </a:rPr>
              <a:t>light beam sweeping its circular path across the ocean, warning the ships of the shoals, offering a symbol of security to the people on the shore.</a:t>
            </a:r>
          </a:p>
          <a:p>
            <a:endParaRPr lang="en-GB" sz="2000" dirty="0">
              <a:latin typeface="Open Sans" panose="020B0606030504020204" pitchFamily="34" charset="0"/>
              <a:ea typeface="Open Sans" panose="020B0606030504020204" pitchFamily="34" charset="0"/>
              <a:cs typeface="Open Sans" panose="020B0606030504020204" pitchFamily="34" charset="0"/>
            </a:endParaRPr>
          </a:p>
          <a:p>
            <a:r>
              <a:rPr lang="en-GB" sz="2000" dirty="0">
                <a:latin typeface="Open Sans" panose="020B0606030504020204" pitchFamily="34" charset="0"/>
                <a:ea typeface="Open Sans" panose="020B0606030504020204" pitchFamily="34" charset="0"/>
                <a:cs typeface="Open Sans" panose="020B0606030504020204" pitchFamily="34" charset="0"/>
              </a:rPr>
              <a:t>Now feel the centre of inner light within you, that light that can never be extinguished.</a:t>
            </a:r>
          </a:p>
        </p:txBody>
      </p:sp>
      <p:pic>
        <p:nvPicPr>
          <p:cNvPr id="1030" name="Picture 6" descr="Storms and solitude: the literature of lighthouses | Books | The Guardian">
            <a:extLst>
              <a:ext uri="{FF2B5EF4-FFF2-40B4-BE49-F238E27FC236}">
                <a16:creationId xmlns:a16="http://schemas.microsoft.com/office/drawing/2014/main" id="{A0300148-ABDB-42F0-B0DC-6BA14BD4D5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874" r="23971"/>
          <a:stretch/>
        </p:blipFill>
        <p:spPr bwMode="auto">
          <a:xfrm>
            <a:off x="7198055" y="1691716"/>
            <a:ext cx="4476113" cy="666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476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234929-9EEE-4776-9D39-28D28C7FF930}"/>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Run Your Own Movie</a:t>
            </a:r>
          </a:p>
        </p:txBody>
      </p:sp>
      <p:sp>
        <p:nvSpPr>
          <p:cNvPr id="5" name="Line 18">
            <a:extLst>
              <a:ext uri="{FF2B5EF4-FFF2-40B4-BE49-F238E27FC236}">
                <a16:creationId xmlns:a16="http://schemas.microsoft.com/office/drawing/2014/main" id="{2A52F322-96DB-42AF-9CF0-B2AF0EB52969}"/>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9C225A5A-07AD-4186-9A4D-D0803AA90D6C}"/>
              </a:ext>
            </a:extLst>
          </p:cNvPr>
          <p:cNvSpPr txBox="1"/>
          <p:nvPr/>
        </p:nvSpPr>
        <p:spPr>
          <a:xfrm>
            <a:off x="517831" y="1481940"/>
            <a:ext cx="11156335" cy="6370975"/>
          </a:xfrm>
          <a:prstGeom prst="rect">
            <a:avLst/>
          </a:prstGeom>
          <a:noFill/>
        </p:spPr>
        <p:txBody>
          <a:bodyPr wrap="square">
            <a:spAutoFit/>
          </a:bodyPr>
          <a:lstStyle/>
          <a:p>
            <a:pPr marL="457200" indent="-457200" algn="l">
              <a:buFont typeface="+mj-lt"/>
              <a:buAutoNum type="arabicPeriod"/>
            </a:pPr>
            <a:r>
              <a:rPr lang="en-GB" sz="2400" b="0" i="0" dirty="0">
                <a:effectLst/>
                <a:latin typeface="Open Sans" panose="020B0606030504020204" pitchFamily="34" charset="0"/>
                <a:ea typeface="Open Sans" panose="020B0606030504020204" pitchFamily="34" charset="0"/>
                <a:cs typeface="Open Sans" panose="020B0606030504020204" pitchFamily="34" charset="0"/>
              </a:rPr>
              <a:t>Imagine sitting in a movie theatre, the lights dim, and then the movie starts.  It is a movie of you doing perfectly whatever it is that you want to do better. See as much detail as you can create, including your clothing, the expression on your face, small body movements, the environment and any other people that might be around.  Add in any sounds you would be hearing </a:t>
            </a:r>
            <a:r>
              <a:rPr lang="en-GB" sz="2400" dirty="0">
                <a:latin typeface="Open Sans" panose="020B0606030504020204" pitchFamily="34" charset="0"/>
                <a:ea typeface="Open Sans" panose="020B0606030504020204" pitchFamily="34" charset="0"/>
                <a:cs typeface="Open Sans" panose="020B0606030504020204" pitchFamily="34" charset="0"/>
              </a:rPr>
              <a:t>- </a:t>
            </a:r>
            <a:r>
              <a:rPr lang="en-GB" sz="2400" b="0" i="0" dirty="0">
                <a:effectLst/>
                <a:latin typeface="Open Sans" panose="020B0606030504020204" pitchFamily="34" charset="0"/>
                <a:ea typeface="Open Sans" panose="020B0606030504020204" pitchFamily="34" charset="0"/>
                <a:cs typeface="Open Sans" panose="020B0606030504020204" pitchFamily="34" charset="0"/>
              </a:rPr>
              <a:t>traffic, music, other people talking, cheering. And finally, recreate in your body any feelings you think you would be experiencing as you engage in this activity.</a:t>
            </a:r>
          </a:p>
          <a:p>
            <a:pPr marL="457200" indent="-457200" algn="l">
              <a:buFont typeface="+mj-lt"/>
              <a:buAutoNum type="arabicPeriod"/>
            </a:pPr>
            <a:endParaRPr lang="en-GB" sz="2400" b="1" i="0" dirty="0">
              <a:effectLst/>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400" b="0" i="0" dirty="0">
                <a:effectLst/>
                <a:latin typeface="Open Sans" panose="020B0606030504020204" pitchFamily="34" charset="0"/>
                <a:ea typeface="Open Sans" panose="020B0606030504020204" pitchFamily="34" charset="0"/>
                <a:cs typeface="Open Sans" panose="020B0606030504020204" pitchFamily="34" charset="0"/>
              </a:rPr>
              <a:t>Get out of your chair, walk up to the screen, open a door in the screen and enter into the movie. Now experience the whole thing again from inside of yourself, looking out through your eyes. This is called an “embodied image” rather than a “distant image.” It will deepen the impact of the experience. Again, see everything in vivid detail, hear the sounds you would hear, and feel the feelings you would feel.</a:t>
            </a:r>
          </a:p>
          <a:p>
            <a:pPr marL="457200" indent="-457200" algn="l">
              <a:buFont typeface="+mj-lt"/>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400" b="0" i="0" dirty="0">
                <a:effectLst/>
                <a:latin typeface="Open Sans" panose="020B0606030504020204" pitchFamily="34" charset="0"/>
                <a:ea typeface="Open Sans" panose="020B0606030504020204" pitchFamily="34" charset="0"/>
                <a:cs typeface="Open Sans" panose="020B0606030504020204" pitchFamily="34" charset="0"/>
              </a:rPr>
              <a:t>Repeat daily.  Manifest it in your life.</a:t>
            </a:r>
          </a:p>
        </p:txBody>
      </p:sp>
    </p:spTree>
    <p:extLst>
      <p:ext uri="{BB962C8B-B14F-4D97-AF65-F5344CB8AC3E}">
        <p14:creationId xmlns:p14="http://schemas.microsoft.com/office/powerpoint/2010/main" val="156155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234929-9EEE-4776-9D39-28D28C7FF930}"/>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Activity: Best Possible Self</a:t>
            </a:r>
          </a:p>
        </p:txBody>
      </p:sp>
      <p:sp>
        <p:nvSpPr>
          <p:cNvPr id="5" name="Line 18">
            <a:extLst>
              <a:ext uri="{FF2B5EF4-FFF2-40B4-BE49-F238E27FC236}">
                <a16:creationId xmlns:a16="http://schemas.microsoft.com/office/drawing/2014/main" id="{2A52F322-96DB-42AF-9CF0-B2AF0EB52969}"/>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4EB8DF54-2E78-422C-8DA3-3B9931C62AC6}"/>
              </a:ext>
            </a:extLst>
          </p:cNvPr>
          <p:cNvSpPr txBox="1"/>
          <p:nvPr/>
        </p:nvSpPr>
        <p:spPr>
          <a:xfrm>
            <a:off x="517831" y="1487609"/>
            <a:ext cx="11156335" cy="6001643"/>
          </a:xfrm>
          <a:prstGeom prst="rect">
            <a:avLst/>
          </a:prstGeom>
          <a:noFill/>
        </p:spPr>
        <p:txBody>
          <a:bodyPr wrap="square">
            <a:spAutoFit/>
          </a:bodyPr>
          <a:lstStyle/>
          <a:p>
            <a:pPr marL="342900" indent="-342900" algn="l">
              <a:buFont typeface="Arial" panose="020B0604020202020204" pitchFamily="34" charset="0"/>
              <a:buChar char="•"/>
            </a:pPr>
            <a:r>
              <a:rPr lang="en-GB" sz="3200" b="1" i="0" dirty="0">
                <a:effectLst/>
                <a:latin typeface="Open Sans" panose="020B0606030504020204" pitchFamily="34" charset="0"/>
                <a:ea typeface="Open Sans" panose="020B0606030504020204" pitchFamily="34" charset="0"/>
                <a:cs typeface="Open Sans" panose="020B0606030504020204" pitchFamily="34" charset="0"/>
              </a:rPr>
              <a:t>Visualise your best possible future self.  </a:t>
            </a:r>
            <a:r>
              <a:rPr lang="en-GB" sz="3200" b="0" i="0" dirty="0">
                <a:effectLst/>
                <a:latin typeface="Open Sans" panose="020B0606030504020204" pitchFamily="34" charset="0"/>
                <a:ea typeface="Open Sans" panose="020B0606030504020204" pitchFamily="34" charset="0"/>
                <a:cs typeface="Open Sans" panose="020B0606030504020204" pitchFamily="34" charset="0"/>
              </a:rPr>
              <a:t>Select a time in the future - it could be six months, two years or ten years from now from now.  Imagine yourself in that future where things have gone right. </a:t>
            </a:r>
            <a:endParaRPr lang="en-GB" sz="32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buFont typeface="Arial" panose="020B0604020202020204" pitchFamily="34" charset="0"/>
              <a:buChar char="•"/>
            </a:pPr>
            <a:endParaRPr lang="en-GB" sz="3200" b="0" i="0" dirty="0">
              <a:effectLst/>
              <a:latin typeface="Open Sans" panose="020B0606030504020204" pitchFamily="34" charset="0"/>
              <a:ea typeface="Open Sans" panose="020B0606030504020204" pitchFamily="34" charset="0"/>
              <a:cs typeface="Open Sans" panose="020B0606030504020204" pitchFamily="34" charset="0"/>
            </a:endParaRPr>
          </a:p>
          <a:p>
            <a:pPr marL="342900" indent="-342900" algn="l">
              <a:buFont typeface="Arial" panose="020B0604020202020204" pitchFamily="34" charset="0"/>
              <a:buChar char="•"/>
            </a:pPr>
            <a:r>
              <a:rPr lang="en-GB" sz="3200" b="1" i="0" dirty="0">
                <a:effectLst/>
                <a:latin typeface="Open Sans" panose="020B0606030504020204" pitchFamily="34" charset="0"/>
                <a:ea typeface="Open Sans" panose="020B0606030504020204" pitchFamily="34" charset="0"/>
                <a:cs typeface="Open Sans" panose="020B0606030504020204" pitchFamily="34" charset="0"/>
              </a:rPr>
              <a:t>Now spend 10 minutes writing a description of that future self</a:t>
            </a:r>
            <a:r>
              <a:rPr lang="en-GB" sz="3200" b="0" i="0" dirty="0">
                <a:effectLst/>
                <a:latin typeface="Open Sans" panose="020B0606030504020204" pitchFamily="34" charset="0"/>
                <a:ea typeface="Open Sans" panose="020B0606030504020204" pitchFamily="34" charset="0"/>
                <a:cs typeface="Open Sans" panose="020B0606030504020204" pitchFamily="34" charset="0"/>
              </a:rPr>
              <a:t>.  How would you feel?  Where would you be?  Who would you be with?  </a:t>
            </a:r>
          </a:p>
          <a:p>
            <a:pPr marL="342900" indent="-342900" algn="l">
              <a:buFont typeface="Arial" panose="020B0604020202020204" pitchFamily="34" charset="0"/>
              <a:buChar char="•"/>
            </a:pPr>
            <a:endParaRPr lang="en-GB" sz="32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buFont typeface="Arial" panose="020B0604020202020204" pitchFamily="34" charset="0"/>
              <a:buChar char="•"/>
            </a:pPr>
            <a:r>
              <a:rPr lang="en-GB" sz="3200" b="1" dirty="0">
                <a:latin typeface="Open Sans" panose="020B0606030504020204" pitchFamily="34" charset="0"/>
                <a:ea typeface="Open Sans" panose="020B0606030504020204" pitchFamily="34" charset="0"/>
                <a:cs typeface="Open Sans" panose="020B0606030504020204" pitchFamily="34" charset="0"/>
              </a:rPr>
              <a:t>Do this exercise for at least three days in a row.  </a:t>
            </a:r>
            <a:r>
              <a:rPr lang="en-GB" sz="3200" dirty="0">
                <a:latin typeface="Open Sans" panose="020B0606030504020204" pitchFamily="34" charset="0"/>
                <a:ea typeface="Open Sans" panose="020B0606030504020204" pitchFamily="34" charset="0"/>
                <a:cs typeface="Open Sans" panose="020B0606030504020204" pitchFamily="34" charset="0"/>
              </a:rPr>
              <a:t>Each day, reflect on this desired future, and then discover ways to make it become a reality!</a:t>
            </a:r>
            <a:endParaRPr lang="en-GB" sz="3200" b="0" i="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75991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se these Powerful Visualization Quotes to Create A Beautiful Future">
            <a:extLst>
              <a:ext uri="{FF2B5EF4-FFF2-40B4-BE49-F238E27FC236}">
                <a16:creationId xmlns:a16="http://schemas.microsoft.com/office/drawing/2014/main" id="{D4190954-86E9-4C90-802D-09DEAB571A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8000"/>
          <a:stretch/>
        </p:blipFill>
        <p:spPr bwMode="auto">
          <a:xfrm>
            <a:off x="187410" y="259491"/>
            <a:ext cx="4837218" cy="3966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se these Powerful Visualization Quotes to Create A Beautiful Future">
            <a:extLst>
              <a:ext uri="{FF2B5EF4-FFF2-40B4-BE49-F238E27FC236}">
                <a16:creationId xmlns:a16="http://schemas.microsoft.com/office/drawing/2014/main" id="{84AC6137-81A4-4E56-B9A6-8ABADDB206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2903"/>
          <a:stretch/>
        </p:blipFill>
        <p:spPr bwMode="auto">
          <a:xfrm>
            <a:off x="187410" y="4658497"/>
            <a:ext cx="4841395" cy="421672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Use these Powerful Visualization Quotes to Create A Beautiful Future">
            <a:extLst>
              <a:ext uri="{FF2B5EF4-FFF2-40B4-BE49-F238E27FC236}">
                <a16:creationId xmlns:a16="http://schemas.microsoft.com/office/drawing/2014/main" id="{DC0DD212-B86B-4D15-B006-58D862CF836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973" r="25639"/>
          <a:stretch/>
        </p:blipFill>
        <p:spPr bwMode="auto">
          <a:xfrm>
            <a:off x="5475716" y="259492"/>
            <a:ext cx="6528874" cy="8167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02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74338E-AF3E-466B-8B16-376E55B5C355}"/>
              </a:ext>
            </a:extLst>
          </p:cNvPr>
          <p:cNvSpPr txBox="1"/>
          <p:nvPr/>
        </p:nvSpPr>
        <p:spPr>
          <a:xfrm>
            <a:off x="467711" y="1442460"/>
            <a:ext cx="11256578" cy="6555641"/>
          </a:xfrm>
          <a:prstGeom prst="rect">
            <a:avLst/>
          </a:prstGeom>
          <a:noFill/>
        </p:spPr>
        <p:txBody>
          <a:bodyPr wrap="square">
            <a:spAutoFit/>
          </a:bodyPr>
          <a:lstStyle/>
          <a:p>
            <a:pPr algn="l"/>
            <a:r>
              <a:rPr lang="en-GB" sz="6000" i="1" dirty="0">
                <a:effectLst/>
                <a:latin typeface="Open Sans" panose="020B0606030504020204" pitchFamily="34" charset="0"/>
                <a:ea typeface="Open Sans" panose="020B0606030504020204" pitchFamily="34" charset="0"/>
                <a:cs typeface="Open Sans" panose="020B0606030504020204" pitchFamily="34" charset="0"/>
              </a:rPr>
              <a:t>If you were to visualise yourself doing, being or achieving one thing in your life right now, what would it be? Would it be more confidence? More self-belief? A more fulfilling job or your ideal partner perhaps?</a:t>
            </a:r>
          </a:p>
        </p:txBody>
      </p:sp>
    </p:spTree>
    <p:extLst>
      <p:ext uri="{BB962C8B-B14F-4D97-AF65-F5344CB8AC3E}">
        <p14:creationId xmlns:p14="http://schemas.microsoft.com/office/powerpoint/2010/main" val="50206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C8D05DE-FC84-452D-93C6-41DC2CA0863E}"/>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Visualisation</a:t>
            </a:r>
          </a:p>
        </p:txBody>
      </p:sp>
      <p:sp>
        <p:nvSpPr>
          <p:cNvPr id="14"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83E0BC6F-5B24-474E-A287-239F75CCD601}"/>
              </a:ext>
            </a:extLst>
          </p:cNvPr>
          <p:cNvSpPr txBox="1"/>
          <p:nvPr/>
        </p:nvSpPr>
        <p:spPr>
          <a:xfrm>
            <a:off x="517833" y="1426625"/>
            <a:ext cx="11156335" cy="7294305"/>
          </a:xfrm>
          <a:prstGeom prst="rect">
            <a:avLst/>
          </a:prstGeom>
          <a:noFill/>
        </p:spPr>
        <p:txBody>
          <a:bodyPr wrap="square" rtlCol="0">
            <a:spAutoFit/>
          </a:bodyPr>
          <a:lstStyle/>
          <a:p>
            <a:r>
              <a:rPr lang="en-GB" sz="3600" dirty="0">
                <a:latin typeface="Open Sans" panose="020B0606030504020204" pitchFamily="34" charset="0"/>
                <a:ea typeface="Open Sans" panose="020B0606030504020204" pitchFamily="34" charset="0"/>
                <a:cs typeface="Open Sans" panose="020B0606030504020204" pitchFamily="34" charset="0"/>
              </a:rPr>
              <a:t>The word imagination comes from the Latin word </a:t>
            </a:r>
            <a:r>
              <a:rPr lang="en-GB" sz="3600" dirty="0" err="1">
                <a:latin typeface="Open Sans" panose="020B0606030504020204" pitchFamily="34" charset="0"/>
                <a:ea typeface="Open Sans" panose="020B0606030504020204" pitchFamily="34" charset="0"/>
                <a:cs typeface="Open Sans" panose="020B0606030504020204" pitchFamily="34" charset="0"/>
              </a:rPr>
              <a:t>imaginare</a:t>
            </a:r>
            <a:r>
              <a:rPr lang="en-GB" sz="3600" dirty="0">
                <a:latin typeface="Open Sans" panose="020B0606030504020204" pitchFamily="34" charset="0"/>
                <a:ea typeface="Open Sans" panose="020B0606030504020204" pitchFamily="34" charset="0"/>
                <a:cs typeface="Open Sans" panose="020B0606030504020204" pitchFamily="34" charset="0"/>
              </a:rPr>
              <a:t> which means to form an image, or to represent. It is one of the most important, creative aspects of the human mind. When you use your imagination, you are giving the subconscious a canvas on which to paint your desired self-image.</a:t>
            </a:r>
          </a:p>
          <a:p>
            <a:endParaRPr lang="en-GB" sz="36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GB" sz="3600" dirty="0">
                <a:latin typeface="Open Sans" panose="020B0606030504020204" pitchFamily="34" charset="0"/>
                <a:ea typeface="Open Sans" panose="020B0606030504020204" pitchFamily="34" charset="0"/>
                <a:cs typeface="Open Sans" panose="020B0606030504020204" pitchFamily="34" charset="0"/>
              </a:rPr>
              <a:t>Einstein once said, </a:t>
            </a:r>
            <a:r>
              <a:rPr lang="en-GB" sz="3600" i="1" dirty="0">
                <a:latin typeface="Open Sans" panose="020B0606030504020204" pitchFamily="34" charset="0"/>
                <a:ea typeface="Open Sans" panose="020B0606030504020204" pitchFamily="34" charset="0"/>
                <a:cs typeface="Open Sans" panose="020B0606030504020204" pitchFamily="34" charset="0"/>
              </a:rPr>
              <a:t>“Imagination is more powerful than knowledge.” </a:t>
            </a:r>
            <a:r>
              <a:rPr lang="en-GB" sz="3600" dirty="0">
                <a:latin typeface="Open Sans" panose="020B0606030504020204" pitchFamily="34" charset="0"/>
                <a:ea typeface="Open Sans" panose="020B0606030504020204" pitchFamily="34" charset="0"/>
                <a:cs typeface="Open Sans" panose="020B0606030504020204" pitchFamily="34" charset="0"/>
              </a:rPr>
              <a:t>It is what allows you to see and shape any scenario that you wish to make real. If you don’t like your reality, you must change your mental images. By changing your mental images, you change your reality.</a:t>
            </a:r>
            <a:endParaRPr lang="en-GB" sz="36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295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234929-9EEE-4776-9D39-28D28C7FF930}"/>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Mental Rehearsal</a:t>
            </a:r>
          </a:p>
        </p:txBody>
      </p:sp>
      <p:sp>
        <p:nvSpPr>
          <p:cNvPr id="5" name="Line 18">
            <a:extLst>
              <a:ext uri="{FF2B5EF4-FFF2-40B4-BE49-F238E27FC236}">
                <a16:creationId xmlns:a16="http://schemas.microsoft.com/office/drawing/2014/main" id="{2A52F322-96DB-42AF-9CF0-B2AF0EB52969}"/>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pic>
        <p:nvPicPr>
          <p:cNvPr id="3074" name="Picture 2" descr="Mental Rehearsal Preferences | Nathan Wood Performance Coaching">
            <a:extLst>
              <a:ext uri="{FF2B5EF4-FFF2-40B4-BE49-F238E27FC236}">
                <a16:creationId xmlns:a16="http://schemas.microsoft.com/office/drawing/2014/main" id="{1A14971D-1257-42B0-8E16-05783E7F3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3063" y="1722787"/>
            <a:ext cx="8645874" cy="6536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68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F92B790-2D8A-44BD-AB8C-917CADE7E3EE}"/>
              </a:ext>
            </a:extLst>
          </p:cNvPr>
          <p:cNvSpPr txBox="1"/>
          <p:nvPr/>
        </p:nvSpPr>
        <p:spPr>
          <a:xfrm>
            <a:off x="164756" y="376685"/>
            <a:ext cx="11862488" cy="8217634"/>
          </a:xfrm>
          <a:prstGeom prst="rect">
            <a:avLst/>
          </a:prstGeom>
          <a:noFill/>
        </p:spPr>
        <p:txBody>
          <a:bodyPr wrap="square">
            <a:spAutoFit/>
          </a:bodyPr>
          <a:lstStyle/>
          <a:p>
            <a:pPr algn="l"/>
            <a:r>
              <a:rPr lang="en-GB" sz="22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 Mental Rehearsal Procedure</a:t>
            </a:r>
            <a:endParaRPr lang="en-GB" sz="2200" baseline="300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algn="l"/>
            <a:endPar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Find a time and place where you won't be interrupted.</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Recline or lie down and close your eyes.</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Relax, concentrate, and focus.  Take deep breaths and exhale slowly.  As you exhale, imagine that stress is leaving your body.  Start at your feet ... feel all the stress leave your feet ... then your legs ...  then your chest ... all the way to the top of your head ... feel all the stress leave your body.  Free your mind of distractions and allow your mind to focus on the relaxation process.</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Once relaxed, focus on the specific challenging task.</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Mentally tell yourself that you are confident and that you have the ability to perform this task successfully.  Repeatedly tell yourself, with confidence, that you will be successful.</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Imagine what you will see just before you begin the task.  Visualise yourself as an active participant, not as a passive observer.  For example, to mentally rehearse putting a golf ball, imagine that you are standing on the green rather than watching yourself from the gallery.</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Remaining relaxed and focused, mentally rehearse successful performance of this task.  Imagine going through the process and seeing successful results.</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Repeat step 7 several times.</a:t>
            </a:r>
          </a:p>
          <a:p>
            <a:pPr marL="457200" indent="-457200" algn="l">
              <a:buFont typeface="+mj-lt"/>
              <a:buAutoNum type="arabicPeriod"/>
            </a:pPr>
            <a:r>
              <a:rPr lang="en-GB" sz="2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Finally, open your eyes and smile.  You have successfully performed in your mind, which is great preparation for actual performance.  You should now be confident that you will perform successfully in the real situation.  Remember to praise yourself for being successful.  Self-reinforcement is another a key to self-motivation.</a:t>
            </a:r>
          </a:p>
        </p:txBody>
      </p:sp>
    </p:spTree>
    <p:extLst>
      <p:ext uri="{BB962C8B-B14F-4D97-AF65-F5344CB8AC3E}">
        <p14:creationId xmlns:p14="http://schemas.microsoft.com/office/powerpoint/2010/main" val="94639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C8D05DE-FC84-452D-93C6-41DC2CA0863E}"/>
              </a:ext>
            </a:extLst>
          </p:cNvPr>
          <p:cNvSpPr txBox="1"/>
          <p:nvPr/>
        </p:nvSpPr>
        <p:spPr>
          <a:xfrm>
            <a:off x="517832" y="129441"/>
            <a:ext cx="9987136" cy="748988"/>
          </a:xfrm>
          <a:prstGeom prst="rect">
            <a:avLst/>
          </a:prstGeom>
          <a:noFill/>
        </p:spPr>
        <p:txBody>
          <a:bodyPr wrap="square" rtlCol="0">
            <a:spAutoFit/>
          </a:bodyPr>
          <a:lstStyle/>
          <a:p>
            <a:r>
              <a:rPr lang="en-GB" sz="4267" b="1" dirty="0">
                <a:latin typeface="Open Sans" panose="020B0606030504020204" pitchFamily="34" charset="0"/>
                <a:ea typeface="Open Sans" panose="020B0606030504020204" pitchFamily="34" charset="0"/>
                <a:cs typeface="Open Sans" panose="020B0606030504020204" pitchFamily="34" charset="0"/>
              </a:rPr>
              <a:t>Solution-Focused Morning plan</a:t>
            </a:r>
          </a:p>
        </p:txBody>
      </p:sp>
      <p:sp>
        <p:nvSpPr>
          <p:cNvPr id="14" name="Line 18">
            <a:extLst>
              <a:ext uri="{FF2B5EF4-FFF2-40B4-BE49-F238E27FC236}">
                <a16:creationId xmlns:a16="http://schemas.microsoft.com/office/drawing/2014/main" id="{BF6D8D6C-41FD-4EC7-9472-AB6DCF8BE4A7}"/>
              </a:ext>
            </a:extLst>
          </p:cNvPr>
          <p:cNvSpPr>
            <a:spLocks noChangeShapeType="1"/>
          </p:cNvSpPr>
          <p:nvPr/>
        </p:nvSpPr>
        <p:spPr bwMode="auto">
          <a:xfrm flipV="1">
            <a:off x="517833" y="884932"/>
            <a:ext cx="11156335" cy="13109"/>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83E0BC6F-5B24-474E-A287-239F75CCD601}"/>
              </a:ext>
            </a:extLst>
          </p:cNvPr>
          <p:cNvSpPr txBox="1"/>
          <p:nvPr/>
        </p:nvSpPr>
        <p:spPr>
          <a:xfrm>
            <a:off x="517833" y="1364842"/>
            <a:ext cx="11156335" cy="6124754"/>
          </a:xfrm>
          <a:prstGeom prst="rect">
            <a:avLst/>
          </a:prstGeom>
          <a:noFill/>
        </p:spPr>
        <p:txBody>
          <a:bodyPr wrap="square" rtlCol="0">
            <a:spAutoFit/>
          </a:bodyPr>
          <a:lstStyle/>
          <a:p>
            <a:r>
              <a:rPr lang="en-GB" sz="2800" b="0" i="0" dirty="0">
                <a:effectLst/>
                <a:latin typeface="Open Sans" panose="020B0606030504020204" pitchFamily="34" charset="0"/>
                <a:ea typeface="Open Sans" panose="020B0606030504020204" pitchFamily="34" charset="0"/>
                <a:cs typeface="Open Sans" panose="020B0606030504020204" pitchFamily="34" charset="0"/>
              </a:rPr>
              <a:t>Create your day in advance by thinking about the way you want it to go, and you will create your life intentionally.</a:t>
            </a: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endParaRPr lang="en-GB" sz="2800" dirty="0">
              <a:latin typeface="Open Sans" panose="020B0606030504020204" pitchFamily="34" charset="0"/>
              <a:ea typeface="Open Sans" panose="020B0606030504020204" pitchFamily="34" charset="0"/>
              <a:cs typeface="Open Sans" panose="020B0606030504020204" pitchFamily="34" charset="0"/>
            </a:endParaRPr>
          </a:p>
          <a:p>
            <a:pPr marL="571500" indent="-571500">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Sit down and take 10, very slow, very deep breaths. Take 10 more breaths only this time incorporating the suggestion, calm and relaxed, while you breathe with positive suggestion. </a:t>
            </a:r>
          </a:p>
          <a:p>
            <a:pPr marL="571500" indent="-571500">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Imagine how you want the day to unfold using process imagery.  Visualise your desired intentions, exactly the way you want them to look in reality. </a:t>
            </a:r>
          </a:p>
          <a:p>
            <a:pPr marL="571500" indent="-571500">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See yourself in your mind’s eye at different times throughout the day (10am, 12pm, 3pm and 5pm and so on) and keep these images positive and intentional. </a:t>
            </a:r>
          </a:p>
          <a:p>
            <a:pPr marL="571500" indent="-571500">
              <a:buFont typeface="Arial" panose="020B0604020202020204" pitchFamily="34" charset="0"/>
              <a:buChar char="•"/>
            </a:pPr>
            <a:r>
              <a:rPr lang="en-GB" sz="2800" dirty="0">
                <a:latin typeface="Open Sans" panose="020B0606030504020204" pitchFamily="34" charset="0"/>
                <a:ea typeface="Open Sans" panose="020B0606030504020204" pitchFamily="34" charset="0"/>
                <a:cs typeface="Open Sans" panose="020B0606030504020204" pitchFamily="34" charset="0"/>
              </a:rPr>
              <a:t>Imagine what you are going to be doing at the end of the day (result imagery) and how you are going to look and feel. </a:t>
            </a:r>
          </a:p>
        </p:txBody>
      </p:sp>
      <p:sp>
        <p:nvSpPr>
          <p:cNvPr id="6" name="TextBox 5">
            <a:extLst>
              <a:ext uri="{FF2B5EF4-FFF2-40B4-BE49-F238E27FC236}">
                <a16:creationId xmlns:a16="http://schemas.microsoft.com/office/drawing/2014/main" id="{E5C2A82B-B004-430C-A907-A5634D7ED507}"/>
              </a:ext>
            </a:extLst>
          </p:cNvPr>
          <p:cNvSpPr txBox="1"/>
          <p:nvPr/>
        </p:nvSpPr>
        <p:spPr>
          <a:xfrm>
            <a:off x="3046971" y="8074402"/>
            <a:ext cx="6098058" cy="646331"/>
          </a:xfrm>
          <a:prstGeom prst="rect">
            <a:avLst/>
          </a:prstGeom>
          <a:noFill/>
        </p:spPr>
        <p:txBody>
          <a:bodyPr wrap="square">
            <a:spAutoFit/>
          </a:bodyPr>
          <a:lstStyle/>
          <a:p>
            <a:pPr algn="ctr"/>
            <a:r>
              <a:rPr lang="en-GB" sz="3600" b="1" i="1" dirty="0">
                <a:latin typeface="Open Sans" panose="020B0606030504020204" pitchFamily="34" charset="0"/>
                <a:ea typeface="Open Sans" panose="020B0606030504020204" pitchFamily="34" charset="0"/>
                <a:cs typeface="Open Sans" panose="020B0606030504020204" pitchFamily="34" charset="0"/>
              </a:rPr>
              <a:t>Intention counts!</a:t>
            </a:r>
          </a:p>
        </p:txBody>
      </p:sp>
    </p:spTree>
    <p:extLst>
      <p:ext uri="{BB962C8B-B14F-4D97-AF65-F5344CB8AC3E}">
        <p14:creationId xmlns:p14="http://schemas.microsoft.com/office/powerpoint/2010/main" val="87686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3DC742-B8FB-473C-9DDF-3AC1C7BAB7ED}"/>
              </a:ext>
            </a:extLst>
          </p:cNvPr>
          <p:cNvSpPr/>
          <p:nvPr/>
        </p:nvSpPr>
        <p:spPr>
          <a:xfrm>
            <a:off x="193585" y="281778"/>
            <a:ext cx="11813060" cy="8679299"/>
          </a:xfrm>
          <a:prstGeom prst="rect">
            <a:avLst/>
          </a:prstGeom>
        </p:spPr>
        <p:txBody>
          <a:bodyPr wrap="square">
            <a:spAutoFit/>
          </a:bodyPr>
          <a:lstStyle/>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Imagination creates the potential for success by showing the mind your truest intentions.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Imagination helps you view many possibilities without relying on one logical answer. Imagination has the power to create any sensation felt or about to be felt.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Creative or active visualization is the ability to productively use your imagination.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It is how you turn images into reality.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The more feeling emotion you attach to an image, the quicker it manifests into reality.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Images with emotion have potent energy, especially when you involve your senses. Imagination attracts that which you desire.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The opportunities present themselves.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Imagination has unlimited power, providing of course you don’t limit your imagination.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If you keep imagining the same thing, and keep thinking the same thoughts, other people unconsciously act upon your thoughts.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Thoughts and powerful imaginings have the ability to travel from one mind to another. </a:t>
            </a:r>
          </a:p>
          <a:p>
            <a:pPr>
              <a:spcAft>
                <a:spcPts val="1800"/>
              </a:spcAft>
            </a:pPr>
            <a:r>
              <a:rPr lang="en-GB" sz="2400" i="1" dirty="0">
                <a:latin typeface="Open Sans" panose="020B0606030504020204" pitchFamily="34" charset="0"/>
                <a:ea typeface="Open Sans" panose="020B0606030504020204" pitchFamily="34" charset="0"/>
                <a:cs typeface="Open Sans" panose="020B0606030504020204" pitchFamily="34" charset="0"/>
              </a:rPr>
              <a:t>This bolsters your position for attracting success, for others are now also working on your behalf. </a:t>
            </a:r>
            <a:endParaRPr lang="en-US" sz="400" i="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530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7CC93BA7-3C9A-42D6-99E8-5A010E9F7C62}"/>
              </a:ext>
            </a:extLst>
          </p:cNvPr>
          <p:cNvSpPr txBox="1">
            <a:spLocks/>
          </p:cNvSpPr>
          <p:nvPr/>
        </p:nvSpPr>
        <p:spPr bwMode="auto">
          <a:xfrm>
            <a:off x="427421" y="20491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4400" b="1" dirty="0">
                <a:latin typeface="Open Sans" panose="020B0606030504020204" pitchFamily="34" charset="0"/>
                <a:ea typeface="Open Sans" panose="020B0606030504020204" pitchFamily="34" charset="0"/>
                <a:cs typeface="Open Sans" panose="020B0606030504020204" pitchFamily="34" charset="0"/>
              </a:rPr>
              <a:t>Psycho-Cybernetics</a:t>
            </a:r>
            <a:endParaRPr lang="en-US" altLang="en-US" sz="48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5" name="AutoShape 2">
            <a:extLst>
              <a:ext uri="{FF2B5EF4-FFF2-40B4-BE49-F238E27FC236}">
                <a16:creationId xmlns:a16="http://schemas.microsoft.com/office/drawing/2014/main" id="{DB3B0054-5F2F-4FD8-9FA0-D7B3BC86F772}"/>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pic>
        <p:nvPicPr>
          <p:cNvPr id="1026" name="Picture 2" descr="Psycho-Cybernetics">
            <a:extLst>
              <a:ext uri="{FF2B5EF4-FFF2-40B4-BE49-F238E27FC236}">
                <a16:creationId xmlns:a16="http://schemas.microsoft.com/office/drawing/2014/main" id="{1AD7EFDA-5060-455A-8876-391E9EFB56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00" y="1952511"/>
            <a:ext cx="3810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9784453-964A-427C-8E34-05993CEF7C6F}"/>
              </a:ext>
            </a:extLst>
          </p:cNvPr>
          <p:cNvSpPr txBox="1"/>
          <p:nvPr/>
        </p:nvSpPr>
        <p:spPr>
          <a:xfrm>
            <a:off x="508000" y="2178521"/>
            <a:ext cx="6770130" cy="5262979"/>
          </a:xfrm>
          <a:prstGeom prst="rect">
            <a:avLst/>
          </a:prstGeom>
          <a:noFill/>
        </p:spPr>
        <p:txBody>
          <a:bodyPr wrap="square">
            <a:spAutoFit/>
          </a:bodyPr>
          <a:lstStyle/>
          <a:p>
            <a:r>
              <a:rPr lang="en-US" sz="2400" dirty="0">
                <a:latin typeface="Open Sans" panose="020B0606030504020204" pitchFamily="34" charset="0"/>
                <a:ea typeface="Open Sans" panose="020B0606030504020204" pitchFamily="34" charset="0"/>
                <a:cs typeface="Open Sans" panose="020B0606030504020204" pitchFamily="34" charset="0"/>
              </a:rPr>
              <a:t>Dr. Maxwell </a:t>
            </a:r>
            <a:r>
              <a:rPr lang="en-US" sz="2400" dirty="0" err="1">
                <a:latin typeface="Open Sans" panose="020B0606030504020204" pitchFamily="34" charset="0"/>
                <a:ea typeface="Open Sans" panose="020B0606030504020204" pitchFamily="34" charset="0"/>
                <a:cs typeface="Open Sans" panose="020B0606030504020204" pitchFamily="34" charset="0"/>
              </a:rPr>
              <a:t>Maltz</a:t>
            </a:r>
            <a:r>
              <a:rPr lang="en-US" sz="2400" dirty="0">
                <a:latin typeface="Open Sans" panose="020B0606030504020204" pitchFamily="34" charset="0"/>
                <a:ea typeface="Open Sans" panose="020B0606030504020204" pitchFamily="34" charset="0"/>
                <a:cs typeface="Open Sans" panose="020B0606030504020204" pitchFamily="34" charset="0"/>
              </a:rPr>
              <a:t> (1889-1975) </a:t>
            </a:r>
          </a:p>
          <a:p>
            <a:r>
              <a:rPr lang="en-US" sz="2400" i="1" dirty="0">
                <a:latin typeface="Open Sans" panose="020B0606030504020204" pitchFamily="34" charset="0"/>
                <a:ea typeface="Open Sans" panose="020B0606030504020204" pitchFamily="34" charset="0"/>
                <a:cs typeface="Open Sans" panose="020B0606030504020204" pitchFamily="34" charset="0"/>
              </a:rPr>
              <a:t>Psycho - Cybernetics </a:t>
            </a:r>
          </a:p>
          <a:p>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US" sz="2400" dirty="0">
                <a:latin typeface="Open Sans" panose="020B0606030504020204" pitchFamily="34" charset="0"/>
                <a:ea typeface="Open Sans" panose="020B0606030504020204" pitchFamily="34" charset="0"/>
                <a:cs typeface="Open Sans" panose="020B0606030504020204" pitchFamily="34" charset="0"/>
              </a:rPr>
              <a:t>We have two images:   </a:t>
            </a:r>
          </a:p>
          <a:p>
            <a:pPr marL="914400" lvl="1" indent="-4572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Mirror reflection</a:t>
            </a:r>
          </a:p>
          <a:p>
            <a:pPr marL="914400" lvl="1" indent="-4572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The image we hold in our mind (self-image)</a:t>
            </a:r>
          </a:p>
          <a:p>
            <a:pPr marL="914400" lvl="1" indent="-457200">
              <a:buFont typeface="Arial" panose="020B0604020202020204" pitchFamily="34" charset="0"/>
              <a:buChar char="•"/>
            </a:pPr>
            <a:endParaRPr lang="en-US" sz="2400" dirty="0">
              <a:latin typeface="Open Sans" panose="020B0606030504020204" pitchFamily="34" charset="0"/>
              <a:ea typeface="Open Sans" panose="020B0606030504020204" pitchFamily="34" charset="0"/>
              <a:cs typeface="Open Sans" panose="020B0606030504020204" pitchFamily="34" charset="0"/>
            </a:endParaRPr>
          </a:p>
          <a:p>
            <a:r>
              <a:rPr lang="en-GB" sz="2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The way that you see yourself is the way that you live your life. </a:t>
            </a:r>
          </a:p>
          <a:p>
            <a:endParaRPr lang="en-GB" sz="24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GB" sz="2400" i="0" dirty="0">
                <a:solidFill>
                  <a:srgbClr val="282828"/>
                </a:solidFill>
                <a:effectLst/>
                <a:latin typeface="Open Sans" panose="020B0606030504020204" pitchFamily="34" charset="0"/>
                <a:ea typeface="Open Sans" panose="020B0606030504020204" pitchFamily="34" charset="0"/>
                <a:cs typeface="Open Sans" panose="020B0606030504020204" pitchFamily="34" charset="0"/>
              </a:rPr>
              <a:t>You can’t grow </a:t>
            </a:r>
            <a:r>
              <a:rPr lang="en-GB" sz="2400" dirty="0">
                <a:solidFill>
                  <a:srgbClr val="282828"/>
                </a:solidFill>
                <a:latin typeface="Open Sans" panose="020B0606030504020204" pitchFamily="34" charset="0"/>
                <a:ea typeface="Open Sans" panose="020B0606030504020204" pitchFamily="34" charset="0"/>
                <a:cs typeface="Open Sans" panose="020B0606030504020204" pitchFamily="34" charset="0"/>
              </a:rPr>
              <a:t>beyond your self-image without your self-image without changing your self-image first.</a:t>
            </a:r>
            <a:endParaRPr lang="en-US" sz="2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0153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extBox 1"/>
          <p:cNvSpPr txBox="1">
            <a:spLocks noChangeArrowheads="1"/>
          </p:cNvSpPr>
          <p:nvPr/>
        </p:nvSpPr>
        <p:spPr bwMode="auto">
          <a:xfrm>
            <a:off x="719667" y="2259834"/>
            <a:ext cx="10752667" cy="1323439"/>
          </a:xfrm>
          <a:prstGeom prst="rect">
            <a:avLst/>
          </a:prstGeom>
          <a:noFill/>
          <a:ln>
            <a:noFill/>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457189" indent="-457189" eaLnBrk="1" hangingPunct="1">
              <a:buFont typeface="Arial"/>
              <a:buChar char="•"/>
              <a:defRPr/>
            </a:pPr>
            <a:endParaRPr lang="en-US" sz="3200" dirty="0"/>
          </a:p>
          <a:p>
            <a:pPr eaLnBrk="1" hangingPunct="1">
              <a:defRPr/>
            </a:pPr>
            <a:endParaRPr lang="en-US" dirty="0"/>
          </a:p>
          <a:p>
            <a:pPr eaLnBrk="1" hangingPunct="1">
              <a:defRPr/>
            </a:pPr>
            <a:endParaRPr lang="en-US" dirty="0"/>
          </a:p>
        </p:txBody>
      </p:sp>
      <p:sp>
        <p:nvSpPr>
          <p:cNvPr id="3" name="TextBox 2"/>
          <p:cNvSpPr txBox="1"/>
          <p:nvPr/>
        </p:nvSpPr>
        <p:spPr>
          <a:xfrm>
            <a:off x="427420" y="1639297"/>
            <a:ext cx="11256579" cy="6863417"/>
          </a:xfrm>
          <a:prstGeom prst="rect">
            <a:avLst/>
          </a:prstGeom>
          <a:noFill/>
        </p:spPr>
        <p:txBody>
          <a:bodyPr wrap="square">
            <a:spAutoFit/>
          </a:bodyPr>
          <a:lstStyle/>
          <a:p>
            <a:r>
              <a:rPr lang="en-US" sz="4000" dirty="0">
                <a:latin typeface="Open Sans" panose="020B0606030504020204" pitchFamily="34" charset="0"/>
                <a:ea typeface="Open Sans" panose="020B0606030504020204" pitchFamily="34" charset="0"/>
                <a:cs typeface="Open Sans" panose="020B0606030504020204" pitchFamily="34" charset="0"/>
              </a:rPr>
              <a:t>Success from the inside out!</a:t>
            </a:r>
          </a:p>
          <a:p>
            <a:endParaRPr lang="en-US" sz="4000" dirty="0">
              <a:latin typeface="Open Sans" panose="020B0606030504020204" pitchFamily="34" charset="0"/>
              <a:ea typeface="Open Sans" panose="020B0606030504020204" pitchFamily="34" charset="0"/>
              <a:cs typeface="Open Sans" panose="020B0606030504020204" pitchFamily="34" charset="0"/>
            </a:endParaRPr>
          </a:p>
          <a:p>
            <a:r>
              <a:rPr lang="en-US" sz="4000" dirty="0">
                <a:latin typeface="Open Sans" panose="020B0606030504020204" pitchFamily="34" charset="0"/>
                <a:ea typeface="Open Sans" panose="020B0606030504020204" pitchFamily="34" charset="0"/>
                <a:cs typeface="Open Sans" panose="020B0606030504020204" pitchFamily="34" charset="0"/>
              </a:rPr>
              <a:t>Build a mental picture of who you want to be, the life you want to live.  Bring the image to life with your five senses.  For example, </a:t>
            </a:r>
            <a:r>
              <a:rPr lang="en-GB" sz="4000" dirty="0">
                <a:latin typeface="Open Sans" panose="020B0606030504020204" pitchFamily="34" charset="0"/>
                <a:ea typeface="Open Sans" panose="020B0606030504020204" pitchFamily="34" charset="0"/>
                <a:cs typeface="Open Sans" panose="020B0606030504020204" pitchFamily="34" charset="0"/>
              </a:rPr>
              <a:t>what would you look like if you were at your natural best.  How would you walk, talk and behave? Visualise your mannerisms and your body language.  </a:t>
            </a:r>
            <a:r>
              <a:rPr lang="en-US" sz="4000" dirty="0">
                <a:latin typeface="Open Sans" panose="020B0606030504020204" pitchFamily="34" charset="0"/>
                <a:ea typeface="Open Sans" panose="020B0606030504020204" pitchFamily="34" charset="0"/>
                <a:cs typeface="Open Sans" panose="020B0606030504020204" pitchFamily="34" charset="0"/>
              </a:rPr>
              <a:t>Add emotions.  Repeat.</a:t>
            </a:r>
          </a:p>
          <a:p>
            <a:pPr marL="1028700" lvl="1" indent="-571500">
              <a:buFont typeface="Arial" panose="020B0604020202020204" pitchFamily="34" charset="0"/>
              <a:buChar char="•"/>
            </a:pPr>
            <a:endParaRPr lang="en-US" sz="4000" dirty="0">
              <a:latin typeface="Open Sans" panose="020B0606030504020204" pitchFamily="34" charset="0"/>
              <a:ea typeface="Open Sans" panose="020B0606030504020204" pitchFamily="34" charset="0"/>
              <a:cs typeface="Open Sans" panose="020B0606030504020204" pitchFamily="34" charset="0"/>
            </a:endParaRPr>
          </a:p>
          <a:p>
            <a:pPr marL="1028700" lvl="1" indent="-571500">
              <a:buFont typeface="Arial" panose="020B0604020202020204" pitchFamily="34" charset="0"/>
              <a:buChar char="•"/>
            </a:pP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itle 2">
            <a:extLst>
              <a:ext uri="{FF2B5EF4-FFF2-40B4-BE49-F238E27FC236}">
                <a16:creationId xmlns:a16="http://schemas.microsoft.com/office/drawing/2014/main" id="{BC87070D-BDB0-419D-92A5-7E4F246D95AE}"/>
              </a:ext>
            </a:extLst>
          </p:cNvPr>
          <p:cNvSpPr txBox="1">
            <a:spLocks/>
          </p:cNvSpPr>
          <p:nvPr/>
        </p:nvSpPr>
        <p:spPr bwMode="auto">
          <a:xfrm>
            <a:off x="427421" y="204911"/>
            <a:ext cx="11256579"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altLang="en-US" sz="4400" b="1" dirty="0">
                <a:latin typeface="Open Sans" panose="020B0606030504020204" pitchFamily="34" charset="0"/>
                <a:ea typeface="Open Sans" panose="020B0606030504020204" pitchFamily="34" charset="0"/>
                <a:cs typeface="Open Sans" panose="020B0606030504020204" pitchFamily="34" charset="0"/>
              </a:rPr>
              <a:t>Instilling a positive self-image</a:t>
            </a:r>
            <a:endParaRPr lang="en-US" altLang="en-US" sz="4800" b="1"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AutoShape 2">
            <a:extLst>
              <a:ext uri="{FF2B5EF4-FFF2-40B4-BE49-F238E27FC236}">
                <a16:creationId xmlns:a16="http://schemas.microsoft.com/office/drawing/2014/main" id="{4E9F2188-A7BD-45BB-B4B5-4AAE8AC0B8A8}"/>
              </a:ext>
            </a:extLst>
          </p:cNvPr>
          <p:cNvCxnSpPr>
            <a:cxnSpLocks noChangeShapeType="1"/>
          </p:cNvCxnSpPr>
          <p:nvPr/>
        </p:nvCxnSpPr>
        <p:spPr bwMode="auto">
          <a:xfrm flipV="1">
            <a:off x="427421" y="1051911"/>
            <a:ext cx="11256579" cy="26677"/>
          </a:xfrm>
          <a:prstGeom prst="straightConnector1">
            <a:avLst/>
          </a:prstGeom>
          <a:noFill/>
          <a:ln w="28575" algn="ctr">
            <a:solidFill>
              <a:srgbClr val="D6E34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0706579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3792</TotalTime>
  <Words>1578</Words>
  <Application>Microsoft Office PowerPoint</Application>
  <PresentationFormat>Custom</PresentationFormat>
  <Paragraphs>91</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Founders Grotesk Light</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 Cooper</cp:lastModifiedBy>
  <cp:revision>149</cp:revision>
  <cp:lastPrinted>2020-03-04T11:25:05Z</cp:lastPrinted>
  <dcterms:created xsi:type="dcterms:W3CDTF">2020-02-25T14:29:20Z</dcterms:created>
  <dcterms:modified xsi:type="dcterms:W3CDTF">2020-12-03T12:50:44Z</dcterms:modified>
</cp:coreProperties>
</file>