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64" r:id="rId2"/>
    <p:sldId id="279" r:id="rId3"/>
    <p:sldId id="274" r:id="rId4"/>
    <p:sldId id="288" r:id="rId5"/>
    <p:sldId id="278" r:id="rId6"/>
    <p:sldId id="286" r:id="rId7"/>
    <p:sldId id="289" r:id="rId8"/>
    <p:sldId id="275" r:id="rId9"/>
    <p:sldId id="276" r:id="rId10"/>
    <p:sldId id="299" r:id="rId11"/>
    <p:sldId id="298" r:id="rId12"/>
    <p:sldId id="290" r:id="rId13"/>
    <p:sldId id="296" r:id="rId14"/>
    <p:sldId id="291" r:id="rId15"/>
    <p:sldId id="295" r:id="rId16"/>
    <p:sldId id="292" r:id="rId17"/>
  </p:sldIdLst>
  <p:sldSz cx="12192000" cy="9144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1" autoAdjust="0"/>
    <p:restoredTop sz="88683" autoAdjust="0"/>
  </p:normalViewPr>
  <p:slideViewPr>
    <p:cSldViewPr snapToGrid="0">
      <p:cViewPr varScale="1">
        <p:scale>
          <a:sx n="55" d="100"/>
          <a:sy n="55" d="100"/>
        </p:scale>
        <p:origin x="1536" y="38"/>
      </p:cViewPr>
      <p:guideLst>
        <p:guide orient="horz" pos="288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48B34F4-880D-4DA1-A8E4-6EE0E46699E7}" type="datetimeFigureOut">
              <a:rPr lang="en-GB" smtClean="0"/>
              <a:t>25/01/2021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AB4D3D3-7F56-4886-BEBD-C02AA4D3168E}" type="slidenum">
              <a:rPr lang="en-GB" smtClean="0"/>
              <a:t>‹#›</a:t>
            </a:fld>
            <a:endParaRPr lang="en-GB"/>
          </a:p>
        </p:txBody>
      </p:sp>
    </p:spTree>
    <p:extLst>
      <p:ext uri="{BB962C8B-B14F-4D97-AF65-F5344CB8AC3E}">
        <p14:creationId xmlns:p14="http://schemas.microsoft.com/office/powerpoint/2010/main" val="155419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Many things happen in life that we have no control over, but our attitudes and judgements are within our control and therefore can be changed if </a:t>
            </a:r>
            <a:r>
              <a:rPr lang="en-US" sz="14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we so choose.</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5"/>
          </p:nvPr>
        </p:nvSpPr>
        <p:spPr/>
        <p:txBody>
          <a:bodyPr/>
          <a:lstStyle/>
          <a:p>
            <a:fld id="{FAB4D3D3-7F56-4886-BEBD-C02AA4D3168E}" type="slidenum">
              <a:rPr lang="en-GB" smtClean="0"/>
              <a:t>1</a:t>
            </a:fld>
            <a:endParaRPr lang="en-GB"/>
          </a:p>
        </p:txBody>
      </p:sp>
    </p:spTree>
    <p:extLst>
      <p:ext uri="{BB962C8B-B14F-4D97-AF65-F5344CB8AC3E}">
        <p14:creationId xmlns:p14="http://schemas.microsoft.com/office/powerpoint/2010/main" val="2465984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E7FC5FE1-B808-4354-A99F-6683C54B1376}" type="slidenum">
              <a:rPr lang="en-GB" smtClean="0"/>
              <a:t>11</a:t>
            </a:fld>
            <a:endParaRPr lang="en-GB"/>
          </a:p>
        </p:txBody>
      </p:sp>
    </p:spTree>
    <p:extLst>
      <p:ext uri="{BB962C8B-B14F-4D97-AF65-F5344CB8AC3E}">
        <p14:creationId xmlns:p14="http://schemas.microsoft.com/office/powerpoint/2010/main" val="893043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5"/>
          </p:nvPr>
        </p:nvSpPr>
        <p:spPr/>
        <p:txBody>
          <a:bodyPr/>
          <a:lstStyle/>
          <a:p>
            <a:fld id="{FAB4D3D3-7F56-4886-BEBD-C02AA4D3168E}" type="slidenum">
              <a:rPr lang="en-GB" smtClean="0"/>
              <a:t>12</a:t>
            </a:fld>
            <a:endParaRPr lang="en-GB"/>
          </a:p>
        </p:txBody>
      </p:sp>
    </p:spTree>
    <p:extLst>
      <p:ext uri="{BB962C8B-B14F-4D97-AF65-F5344CB8AC3E}">
        <p14:creationId xmlns:p14="http://schemas.microsoft.com/office/powerpoint/2010/main" val="2520081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We are never, while alive and aware, </a:t>
            </a:r>
            <a:r>
              <a:rPr lang="en-GB" sz="1400" b="0" i="1"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quite </a:t>
            </a:r>
            <a:r>
              <a:rPr lang="en-US" sz="14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deprived of all choice.</a:t>
            </a:r>
          </a:p>
          <a:p>
            <a:endParaRPr lang="en-US" sz="14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endParaRPr lang="en-GB"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E7FC5FE1-B808-4354-A99F-6683C54B1376}" type="slidenum">
              <a:rPr lang="en-GB" smtClean="0"/>
              <a:t>14</a:t>
            </a:fld>
            <a:endParaRPr lang="en-GB"/>
          </a:p>
        </p:txBody>
      </p:sp>
    </p:spTree>
    <p:extLst>
      <p:ext uri="{BB962C8B-B14F-4D97-AF65-F5344CB8AC3E}">
        <p14:creationId xmlns:p14="http://schemas.microsoft.com/office/powerpoint/2010/main" val="2535286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endParaRPr lang="en-GB"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E7FC5FE1-B808-4354-A99F-6683C54B1376}" type="slidenum">
              <a:rPr lang="en-GB" smtClean="0"/>
              <a:t>15</a:t>
            </a:fld>
            <a:endParaRPr lang="en-GB"/>
          </a:p>
        </p:txBody>
      </p:sp>
    </p:spTree>
    <p:extLst>
      <p:ext uri="{BB962C8B-B14F-4D97-AF65-F5344CB8AC3E}">
        <p14:creationId xmlns:p14="http://schemas.microsoft.com/office/powerpoint/2010/main" val="4119659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Our attitude plays a central role in determining how we respond to difficult or dark times in our lives.</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5"/>
          </p:nvPr>
        </p:nvSpPr>
        <p:spPr/>
        <p:txBody>
          <a:bodyPr/>
          <a:lstStyle/>
          <a:p>
            <a:fld id="{FAB4D3D3-7F56-4886-BEBD-C02AA4D3168E}" type="slidenum">
              <a:rPr lang="en-GB" smtClean="0"/>
              <a:t>16</a:t>
            </a:fld>
            <a:endParaRPr lang="en-GB"/>
          </a:p>
        </p:txBody>
      </p:sp>
    </p:spTree>
    <p:extLst>
      <p:ext uri="{BB962C8B-B14F-4D97-AF65-F5344CB8AC3E}">
        <p14:creationId xmlns:p14="http://schemas.microsoft.com/office/powerpoint/2010/main" val="396124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5"/>
          </p:nvPr>
        </p:nvSpPr>
        <p:spPr/>
        <p:txBody>
          <a:bodyPr/>
          <a:lstStyle/>
          <a:p>
            <a:fld id="{FAB4D3D3-7F56-4886-BEBD-C02AA4D3168E}" type="slidenum">
              <a:rPr lang="en-GB" smtClean="0"/>
              <a:t>2</a:t>
            </a:fld>
            <a:endParaRPr lang="en-GB"/>
          </a:p>
        </p:txBody>
      </p:sp>
    </p:spTree>
    <p:extLst>
      <p:ext uri="{BB962C8B-B14F-4D97-AF65-F5344CB8AC3E}">
        <p14:creationId xmlns:p14="http://schemas.microsoft.com/office/powerpoint/2010/main" val="1866416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lnSpc>
                <a:spcPct val="90000"/>
              </a:lnSpc>
              <a:spcBef>
                <a:spcPct val="20000"/>
              </a:spcBef>
              <a:buFont typeface="Symbol" pitchFamily="18" charset="2"/>
              <a:buNone/>
              <a:defRPr/>
            </a:pPr>
            <a:r>
              <a:rPr lang="en-US" sz="1400" b="1" dirty="0">
                <a:solidFill>
                  <a:srgbClr val="4B565E"/>
                </a:solidFill>
                <a:latin typeface="Open Sans" panose="020B0606030504020204" pitchFamily="34" charset="0"/>
                <a:ea typeface="Open Sans" panose="020B0606030504020204" pitchFamily="34" charset="0"/>
                <a:cs typeface="Open Sans" panose="020B0606030504020204" pitchFamily="34" charset="0"/>
              </a:rPr>
              <a:t>Why are wellbeing and resilience important?</a:t>
            </a:r>
          </a:p>
          <a:p>
            <a:pPr marL="342454" indent="-342454">
              <a:lnSpc>
                <a:spcPct val="90000"/>
              </a:lnSpc>
              <a:spcBef>
                <a:spcPct val="20000"/>
              </a:spcBef>
              <a:buFont typeface="Symbol" pitchFamily="18" charset="2"/>
              <a:buChar char="-"/>
              <a:defRPr/>
            </a:pPr>
            <a:endParaRPr lang="en-US" sz="1400" dirty="0">
              <a:solidFill>
                <a:srgbClr val="4B565E"/>
              </a:solidFill>
              <a:latin typeface="Open Sans" panose="020B0606030504020204" pitchFamily="34" charset="0"/>
              <a:ea typeface="Open Sans" panose="020B0606030504020204" pitchFamily="34" charset="0"/>
              <a:cs typeface="Open Sans" panose="020B0606030504020204" pitchFamily="34" charset="0"/>
            </a:endParaRPr>
          </a:p>
          <a:p>
            <a:pPr marL="342454" indent="-342454">
              <a:lnSpc>
                <a:spcPct val="90000"/>
              </a:lnSpc>
              <a:spcBef>
                <a:spcPct val="20000"/>
              </a:spcBef>
              <a:buFont typeface="Symbol" pitchFamily="18" charset="2"/>
              <a:buChar char="-"/>
              <a:defRPr/>
            </a:pPr>
            <a:r>
              <a:rPr lang="en-US" sz="1400" dirty="0">
                <a:solidFill>
                  <a:srgbClr val="4B565E"/>
                </a:solidFill>
                <a:latin typeface="Open Sans" panose="020B0606030504020204" pitchFamily="34" charset="0"/>
                <a:ea typeface="Open Sans" panose="020B0606030504020204" pitchFamily="34" charset="0"/>
                <a:cs typeface="Open Sans" panose="020B0606030504020204" pitchFamily="34" charset="0"/>
              </a:rPr>
              <a:t>Resilience is important because it can help to protect against the development of some mental health problems. </a:t>
            </a:r>
          </a:p>
          <a:p>
            <a:pPr marL="342454" indent="-342454">
              <a:lnSpc>
                <a:spcPct val="90000"/>
              </a:lnSpc>
              <a:spcBef>
                <a:spcPct val="20000"/>
              </a:spcBef>
              <a:buFont typeface="Symbol" pitchFamily="18" charset="2"/>
              <a:buChar char="-"/>
              <a:defRPr/>
            </a:pPr>
            <a:r>
              <a:rPr lang="en-US" sz="1400" dirty="0">
                <a:solidFill>
                  <a:srgbClr val="4B565E"/>
                </a:solidFill>
                <a:latin typeface="Open Sans" panose="020B0606030504020204" pitchFamily="34" charset="0"/>
                <a:ea typeface="Open Sans" panose="020B0606030504020204" pitchFamily="34" charset="0"/>
                <a:cs typeface="Open Sans" panose="020B0606030504020204" pitchFamily="34" charset="0"/>
              </a:rPr>
              <a:t>People with high levels of resilience are more likely to cope with difficult experiences whilst maintaining high levels of wellbeing </a:t>
            </a:r>
          </a:p>
          <a:p>
            <a:pPr marL="342454" indent="-342454">
              <a:lnSpc>
                <a:spcPct val="90000"/>
              </a:lnSpc>
              <a:spcBef>
                <a:spcPct val="20000"/>
              </a:spcBef>
              <a:buFont typeface="Symbol" pitchFamily="18" charset="2"/>
              <a:buChar char="-"/>
              <a:defRPr/>
            </a:pPr>
            <a:r>
              <a:rPr lang="en-US" sz="1400" dirty="0">
                <a:solidFill>
                  <a:srgbClr val="4B565E"/>
                </a:solidFill>
                <a:latin typeface="Open Sans" panose="020B0606030504020204" pitchFamily="34" charset="0"/>
                <a:ea typeface="Open Sans" panose="020B0606030504020204" pitchFamily="34" charset="0"/>
                <a:cs typeface="Open Sans" panose="020B0606030504020204" pitchFamily="34" charset="0"/>
              </a:rPr>
              <a:t>Good levels of resilience help people to recover more quickly if they do experience mental health problems</a:t>
            </a:r>
          </a:p>
          <a:p>
            <a:pPr marL="342454" indent="-342454">
              <a:lnSpc>
                <a:spcPct val="90000"/>
              </a:lnSpc>
              <a:spcBef>
                <a:spcPct val="20000"/>
              </a:spcBef>
              <a:buFont typeface="Symbol" pitchFamily="18" charset="2"/>
              <a:buChar char="-"/>
              <a:defRPr/>
            </a:pPr>
            <a:endParaRPr lang="en-US" sz="1400" dirty="0">
              <a:solidFill>
                <a:srgbClr val="4B565E"/>
              </a:solidFill>
              <a:latin typeface="Open Sans" panose="020B0606030504020204" pitchFamily="34" charset="0"/>
              <a:ea typeface="Open Sans" panose="020B0606030504020204" pitchFamily="34" charset="0"/>
              <a:cs typeface="Open Sans" panose="020B0606030504020204" pitchFamily="34" charset="0"/>
            </a:endParaRPr>
          </a:p>
          <a:p>
            <a:pPr eaLnBrk="1" hangingPunct="1">
              <a:lnSpc>
                <a:spcPct val="90000"/>
              </a:lnSpc>
              <a:spcBef>
                <a:spcPct val="20000"/>
              </a:spcBef>
              <a:buFont typeface="Symbol" pitchFamily="18" charset="2"/>
              <a:buNone/>
              <a:defRPr/>
            </a:pPr>
            <a:r>
              <a:rPr lang="en-US" sz="1400" b="1" dirty="0">
                <a:solidFill>
                  <a:srgbClr val="4B565E"/>
                </a:solidFill>
                <a:latin typeface="Open Sans" panose="020B0606030504020204" pitchFamily="34" charset="0"/>
                <a:ea typeface="Open Sans" panose="020B0606030504020204" pitchFamily="34" charset="0"/>
                <a:cs typeface="Open Sans" panose="020B0606030504020204" pitchFamily="34" charset="0"/>
              </a:rPr>
              <a:t>Discussion point: </a:t>
            </a:r>
            <a:r>
              <a:rPr lang="en-US" sz="1400" dirty="0">
                <a:solidFill>
                  <a:srgbClr val="4B565E"/>
                </a:solidFill>
                <a:latin typeface="Open Sans" panose="020B0606030504020204" pitchFamily="34" charset="0"/>
                <a:ea typeface="Open Sans" panose="020B0606030504020204" pitchFamily="34" charset="0"/>
                <a:cs typeface="Open Sans" panose="020B0606030504020204" pitchFamily="34" charset="0"/>
              </a:rPr>
              <a:t>What type of things make you feel more/less resilient and able to cope?</a:t>
            </a:r>
          </a:p>
          <a:p>
            <a:pPr eaLnBrk="1" hangingPunct="1">
              <a:defRPr/>
            </a:pPr>
            <a:endParaRPr lang="en-GB" dirty="0"/>
          </a:p>
        </p:txBody>
      </p:sp>
      <p:sp>
        <p:nvSpPr>
          <p:cNvPr id="4" name="Slide Number Placeholder 3"/>
          <p:cNvSpPr>
            <a:spLocks noGrp="1"/>
          </p:cNvSpPr>
          <p:nvPr>
            <p:ph type="sldNum" sz="quarter" idx="5"/>
          </p:nvPr>
        </p:nvSpPr>
        <p:spPr/>
        <p:txBody>
          <a:bodyPr/>
          <a:lstStyle/>
          <a:p>
            <a:pPr>
              <a:defRPr/>
            </a:pPr>
            <a:fld id="{3018393A-0DC9-4944-A5C5-E58FE929213F}" type="slidenum">
              <a:rPr lang="en-GB" smtClean="0"/>
              <a:pPr>
                <a:defRPr/>
              </a:pPr>
              <a:t>3</a:t>
            </a:fld>
            <a:endParaRPr lang="en-GB"/>
          </a:p>
        </p:txBody>
      </p:sp>
    </p:spTree>
    <p:extLst>
      <p:ext uri="{BB962C8B-B14F-4D97-AF65-F5344CB8AC3E}">
        <p14:creationId xmlns:p14="http://schemas.microsoft.com/office/powerpoint/2010/main" val="3795310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‘Bouncing back’ suggests a rapid and effortless </a:t>
            </a:r>
            <a:r>
              <a:rPr lang="en-US" sz="12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return from adversity.</a:t>
            </a:r>
          </a:p>
          <a:p>
            <a:endParaRPr lang="en-US" sz="12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GB" sz="12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Does your life return to exactly the same state it was before the adversity? As new meaning has emerged from overcoming the adversity (the transformational component), some previous beliefs and behaviours will probably become obsolete, so it is very unlikely that your life would return unchanged to this pre-adversity state. And for this new meaning to emerge, considerable time may be needed to process emotionally charged material resulting from the </a:t>
            </a:r>
            <a:r>
              <a:rPr lang="en-US" sz="12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adversity.</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5"/>
          </p:nvPr>
        </p:nvSpPr>
        <p:spPr/>
        <p:txBody>
          <a:bodyPr/>
          <a:lstStyle/>
          <a:p>
            <a:fld id="{FAB4D3D3-7F56-4886-BEBD-C02AA4D3168E}" type="slidenum">
              <a:rPr lang="en-GB" smtClean="0"/>
              <a:t>4</a:t>
            </a:fld>
            <a:endParaRPr lang="en-GB"/>
          </a:p>
        </p:txBody>
      </p:sp>
    </p:spTree>
    <p:extLst>
      <p:ext uri="{BB962C8B-B14F-4D97-AF65-F5344CB8AC3E}">
        <p14:creationId xmlns:p14="http://schemas.microsoft.com/office/powerpoint/2010/main" val="736017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B4D3D3-7F56-4886-BEBD-C02AA4D3168E}" type="slidenum">
              <a:rPr lang="en-GB" smtClean="0"/>
              <a:t>5</a:t>
            </a:fld>
            <a:endParaRPr lang="en-GB"/>
          </a:p>
        </p:txBody>
      </p:sp>
    </p:spTree>
    <p:extLst>
      <p:ext uri="{BB962C8B-B14F-4D97-AF65-F5344CB8AC3E}">
        <p14:creationId xmlns:p14="http://schemas.microsoft.com/office/powerpoint/2010/main" val="3669195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What resilience strengths do you possess and can you think of some recent or past examples of your </a:t>
            </a:r>
            <a:r>
              <a:rPr lang="en-US" sz="12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resilience in action?</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5"/>
          </p:nvPr>
        </p:nvSpPr>
        <p:spPr/>
        <p:txBody>
          <a:bodyPr/>
          <a:lstStyle/>
          <a:p>
            <a:fld id="{FAB4D3D3-7F56-4886-BEBD-C02AA4D3168E}" type="slidenum">
              <a:rPr lang="en-GB" smtClean="0"/>
              <a:t>7</a:t>
            </a:fld>
            <a:endParaRPr lang="en-GB"/>
          </a:p>
        </p:txBody>
      </p:sp>
    </p:spTree>
    <p:extLst>
      <p:ext uri="{BB962C8B-B14F-4D97-AF65-F5344CB8AC3E}">
        <p14:creationId xmlns:p14="http://schemas.microsoft.com/office/powerpoint/2010/main" val="2814444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endParaRPr lang="en-GB" dirty="0"/>
          </a:p>
        </p:txBody>
      </p:sp>
      <p:sp>
        <p:nvSpPr>
          <p:cNvPr id="4" name="Slide Number Placeholder 3"/>
          <p:cNvSpPr>
            <a:spLocks noGrp="1"/>
          </p:cNvSpPr>
          <p:nvPr>
            <p:ph type="sldNum" sz="quarter" idx="5"/>
          </p:nvPr>
        </p:nvSpPr>
        <p:spPr/>
        <p:txBody>
          <a:bodyPr/>
          <a:lstStyle/>
          <a:p>
            <a:pPr>
              <a:defRPr/>
            </a:pPr>
            <a:fld id="{3018393A-0DC9-4944-A5C5-E58FE929213F}" type="slidenum">
              <a:rPr lang="en-GB" smtClean="0"/>
              <a:pPr>
                <a:defRPr/>
              </a:pPr>
              <a:t>8</a:t>
            </a:fld>
            <a:endParaRPr lang="en-GB"/>
          </a:p>
        </p:txBody>
      </p:sp>
    </p:spTree>
    <p:extLst>
      <p:ext uri="{BB962C8B-B14F-4D97-AF65-F5344CB8AC3E}">
        <p14:creationId xmlns:p14="http://schemas.microsoft.com/office/powerpoint/2010/main" val="2390764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What lessons can be learnt from studying people who have demonstrated extraordinary resilience in </a:t>
            </a:r>
            <a:r>
              <a:rPr lang="en-US" sz="12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extreme circumstances?</a:t>
            </a:r>
            <a:endParaRPr lang="en-GB"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E7FC5FE1-B808-4354-A99F-6683C54B1376}" type="slidenum">
              <a:rPr lang="en-GB" smtClean="0"/>
              <a:t>9</a:t>
            </a:fld>
            <a:endParaRPr lang="en-GB"/>
          </a:p>
        </p:txBody>
      </p:sp>
    </p:spTree>
    <p:extLst>
      <p:ext uri="{BB962C8B-B14F-4D97-AF65-F5344CB8AC3E}">
        <p14:creationId xmlns:p14="http://schemas.microsoft.com/office/powerpoint/2010/main" val="3372359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E7FC5FE1-B808-4354-A99F-6683C54B1376}" type="slidenum">
              <a:rPr lang="en-GB" smtClean="0"/>
              <a:t>10</a:t>
            </a:fld>
            <a:endParaRPr lang="en-GB"/>
          </a:p>
        </p:txBody>
      </p:sp>
    </p:spTree>
    <p:extLst>
      <p:ext uri="{BB962C8B-B14F-4D97-AF65-F5344CB8AC3E}">
        <p14:creationId xmlns:p14="http://schemas.microsoft.com/office/powerpoint/2010/main" val="3706241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24144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16145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70579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7634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8DEB2-7C84-46A4-8C23-F304E1276CC6}"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13106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D8DEB2-7C84-46A4-8C23-F304E1276CC6}"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396203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D8DEB2-7C84-46A4-8C23-F304E1276CC6}" type="datetimeFigureOut">
              <a:rPr lang="en-GB" smtClean="0"/>
              <a:t>25/01/2021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5856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D8DEB2-7C84-46A4-8C23-F304E1276CC6}" type="datetimeFigureOut">
              <a:rPr lang="en-GB" smtClean="0"/>
              <a:t>25/01/2021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83387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8DEB2-7C84-46A4-8C23-F304E1276CC6}" type="datetimeFigureOut">
              <a:rPr lang="en-GB" smtClean="0"/>
              <a:t>25/01/2021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550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59498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972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D8DEB2-7C84-46A4-8C23-F304E1276CC6}" type="datetimeFigureOut">
              <a:rPr lang="en-GB" smtClean="0"/>
              <a:t>25/01/2021</a:t>
            </a:fld>
            <a:endParaRPr lang="en-GB"/>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5A6EC51E-7873-48C0-BCE4-3FAC0627D102}" type="slidenum">
              <a:rPr lang="en-GB" smtClean="0"/>
              <a:t>‹#›</a:t>
            </a:fld>
            <a:endParaRPr lang="en-GB"/>
          </a:p>
        </p:txBody>
      </p:sp>
    </p:spTree>
    <p:extLst>
      <p:ext uri="{BB962C8B-B14F-4D97-AF65-F5344CB8AC3E}">
        <p14:creationId xmlns:p14="http://schemas.microsoft.com/office/powerpoint/2010/main" val="193970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98E513EF-CA36-4C5C-AF12-248DC9670AE6}"/>
              </a:ext>
            </a:extLst>
          </p:cNvPr>
          <p:cNvSpPr txBox="1">
            <a:spLocks noChangeArrowheads="1"/>
          </p:cNvSpPr>
          <p:nvPr/>
        </p:nvSpPr>
        <p:spPr bwMode="auto">
          <a:xfrm>
            <a:off x="645583" y="3216453"/>
            <a:ext cx="10941049" cy="2609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7" tIns="60958" rIns="121917" bIns="60958" numCol="1" anchor="t" anchorCtr="0" compatLnSpc="1">
            <a:prstTxWarp prst="textNoShape">
              <a:avLst/>
            </a:prstTxWarp>
          </a:bodyPr>
          <a:lstStyle/>
          <a:p>
            <a:pPr defTabSz="1219170" eaLnBrk="0" fontAlgn="base" hangingPunct="0">
              <a:spcBef>
                <a:spcPct val="0"/>
              </a:spcBef>
              <a:spcAft>
                <a:spcPct val="0"/>
              </a:spcAft>
            </a:pPr>
            <a:r>
              <a:rPr lang="en-US" altLang="en-US" sz="14200" b="1" dirty="0">
                <a:latin typeface="Open Sans" panose="020B0606030504020204" pitchFamily="34" charset="0"/>
                <a:ea typeface="Times New Roman" panose="02020603050405020304" pitchFamily="18" charset="0"/>
                <a:cs typeface="Open Sans" panose="020B0606030504020204" pitchFamily="34" charset="0"/>
              </a:rPr>
              <a:t>Resilience</a:t>
            </a:r>
            <a:endParaRPr lang="en-US" altLang="en-US" sz="8000" dirty="0">
              <a:latin typeface="Arial" panose="020B0604020202020204" pitchFamily="34" charset="0"/>
            </a:endParaRPr>
          </a:p>
        </p:txBody>
      </p:sp>
      <p:pic>
        <p:nvPicPr>
          <p:cNvPr id="6" name="Picture 5">
            <a:extLst>
              <a:ext uri="{FF2B5EF4-FFF2-40B4-BE49-F238E27FC236}">
                <a16:creationId xmlns:a16="http://schemas.microsoft.com/office/drawing/2014/main" id="{BCB49BDC-9F49-44B4-B217-1219E6D31AA0}"/>
              </a:ext>
            </a:extLst>
          </p:cNvPr>
          <p:cNvPicPr/>
          <p:nvPr/>
        </p:nvPicPr>
        <p:blipFill rotWithShape="1">
          <a:blip r:embed="rId3" cstate="print">
            <a:extLst>
              <a:ext uri="{28A0092B-C50C-407E-A947-70E740481C1C}">
                <a14:useLocalDpi xmlns:a14="http://schemas.microsoft.com/office/drawing/2010/main" val="0"/>
              </a:ext>
            </a:extLst>
          </a:blip>
          <a:srcRect r="31453"/>
          <a:stretch/>
        </p:blipFill>
        <p:spPr>
          <a:xfrm>
            <a:off x="6204093" y="203200"/>
            <a:ext cx="5886307" cy="820771"/>
          </a:xfrm>
          <a:prstGeom prst="rect">
            <a:avLst/>
          </a:prstGeom>
        </p:spPr>
      </p:pic>
      <p:sp>
        <p:nvSpPr>
          <p:cNvPr id="7" name="Line 18">
            <a:extLst>
              <a:ext uri="{FF2B5EF4-FFF2-40B4-BE49-F238E27FC236}">
                <a16:creationId xmlns:a16="http://schemas.microsoft.com/office/drawing/2014/main" id="{DDFBB014-E877-41F8-9C3D-8FD3B0832744}"/>
              </a:ext>
            </a:extLst>
          </p:cNvPr>
          <p:cNvSpPr>
            <a:spLocks noChangeShapeType="1"/>
          </p:cNvSpPr>
          <p:nvPr/>
        </p:nvSpPr>
        <p:spPr bwMode="auto">
          <a:xfrm>
            <a:off x="645585" y="1210733"/>
            <a:ext cx="10941049" cy="0"/>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7" tIns="60958" rIns="121917" bIns="60958" anchor="ctr"/>
          <a:lstStyle/>
          <a:p>
            <a:endParaRPr lang="en-US"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2" descr="C:\Users\Ben\Desktop\Bridge-tag-Logo-updat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8672" y="8270089"/>
            <a:ext cx="1412752" cy="656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783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auto">
          <a:xfrm>
            <a:off x="425451" y="239180"/>
            <a:ext cx="1003934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Supporting self-awareness</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541923" y="1456631"/>
            <a:ext cx="11014202" cy="7448189"/>
          </a:xfrm>
          <a:prstGeom prst="rect">
            <a:avLst/>
          </a:prstGeom>
          <a:noFill/>
        </p:spPr>
        <p:txBody>
          <a:bodyPr wrap="square" lIns="121917" tIns="60958" rIns="121917" bIns="60958" rtlCol="0">
            <a:spAutoFit/>
          </a:bodyPr>
          <a:lstStyle/>
          <a:p>
            <a:r>
              <a:rPr lang="en-GB" sz="2800" dirty="0">
                <a:latin typeface="Open Sans" panose="020B0606030504020204" pitchFamily="34" charset="0"/>
                <a:ea typeface="Open Sans" panose="020B0606030504020204" pitchFamily="34" charset="0"/>
                <a:cs typeface="Open Sans" panose="020B0606030504020204" pitchFamily="34" charset="0"/>
              </a:rPr>
              <a:t>Self-awareness i.e., the ability to observe your own thoughts and feelings.</a:t>
            </a:r>
          </a:p>
          <a:p>
            <a:endParaRPr lang="en-GB" sz="28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 panose="020B0604020202020204" pitchFamily="34" charset="0"/>
              <a:buChar char="•"/>
            </a:pPr>
            <a:r>
              <a:rPr lang="en-GB" sz="2800" b="1" dirty="0">
                <a:latin typeface="Open Sans" panose="020B0606030504020204" pitchFamily="34" charset="0"/>
                <a:ea typeface="Open Sans" panose="020B0606030504020204" pitchFamily="34" charset="0"/>
                <a:cs typeface="Open Sans" panose="020B0606030504020204" pitchFamily="34" charset="0"/>
              </a:rPr>
              <a:t>Notice what you are feeling</a:t>
            </a:r>
            <a:r>
              <a:rPr lang="en-GB" sz="2800" dirty="0">
                <a:latin typeface="Open Sans" panose="020B0606030504020204" pitchFamily="34" charset="0"/>
                <a:ea typeface="Open Sans" panose="020B0606030504020204" pitchFamily="34" charset="0"/>
                <a:cs typeface="Open Sans" panose="020B0606030504020204" pitchFamily="34" charset="0"/>
              </a:rPr>
              <a:t>.  Ask yourself, ‘What am I actually feeling? Identify the feeling (or feelings).  Taking that step back, becoming aware of your feelings and accepting them puts you back in charge and lets you move on.</a:t>
            </a:r>
          </a:p>
          <a:p>
            <a:pPr marL="457200" indent="-457200">
              <a:buFont typeface="Arial" panose="020B0604020202020204" pitchFamily="34" charset="0"/>
              <a:buChar char="•"/>
            </a:pPr>
            <a:r>
              <a:rPr lang="en-GB" sz="2800" b="1" dirty="0">
                <a:latin typeface="Open Sans" panose="020B0606030504020204" pitchFamily="34" charset="0"/>
                <a:ea typeface="Open Sans" panose="020B0606030504020204" pitchFamily="34" charset="0"/>
                <a:cs typeface="Open Sans" panose="020B0606030504020204" pitchFamily="34" charset="0"/>
              </a:rPr>
              <a:t>Break the cycle</a:t>
            </a:r>
            <a:r>
              <a:rPr lang="en-GB" sz="2800" dirty="0">
                <a:latin typeface="Open Sans" panose="020B0606030504020204" pitchFamily="34" charset="0"/>
                <a:ea typeface="Open Sans" panose="020B0606030504020204" pitchFamily="34" charset="0"/>
                <a:cs typeface="Open Sans" panose="020B0606030504020204" pitchFamily="34" charset="0"/>
              </a:rPr>
              <a:t>.  When you find yourself ruminating, caught up in a cycle of negative thoughts, deliberately turn your attention to something positive (e.g., a good memory).</a:t>
            </a:r>
          </a:p>
          <a:p>
            <a:pPr marL="457200" indent="-457200">
              <a:buFont typeface="Arial" panose="020B0604020202020204" pitchFamily="34" charset="0"/>
              <a:buChar char="•"/>
            </a:pPr>
            <a:r>
              <a:rPr lang="en-GB" sz="2800" b="1" dirty="0">
                <a:latin typeface="Open Sans" panose="020B0606030504020204" pitchFamily="34" charset="0"/>
                <a:ea typeface="Open Sans" panose="020B0606030504020204" pitchFamily="34" charset="0"/>
                <a:cs typeface="Open Sans" panose="020B0606030504020204" pitchFamily="34" charset="0"/>
              </a:rPr>
              <a:t>Problem solve</a:t>
            </a:r>
            <a:r>
              <a:rPr lang="en-GB" sz="2800" dirty="0">
                <a:latin typeface="Open Sans" panose="020B0606030504020204" pitchFamily="34" charset="0"/>
                <a:ea typeface="Open Sans" panose="020B0606030504020204" pitchFamily="34" charset="0"/>
                <a:cs typeface="Open Sans" panose="020B0606030504020204" pitchFamily="34" charset="0"/>
              </a:rPr>
              <a:t>.  Mentally rehearse how you will deal with the situation.  Think it through logically.  If you need help, think who you will ask.</a:t>
            </a:r>
          </a:p>
          <a:p>
            <a:pPr marL="457200" indent="-457200">
              <a:buFont typeface="Arial" panose="020B0604020202020204" pitchFamily="34" charset="0"/>
              <a:buChar char="•"/>
            </a:pPr>
            <a:r>
              <a:rPr lang="en-GB" sz="2800" b="1" dirty="0">
                <a:latin typeface="Open Sans" panose="020B0606030504020204" pitchFamily="34" charset="0"/>
                <a:ea typeface="Open Sans" panose="020B0606030504020204" pitchFamily="34" charset="0"/>
                <a:cs typeface="Open Sans" panose="020B0606030504020204" pitchFamily="34" charset="0"/>
              </a:rPr>
              <a:t>When worrying is the problem</a:t>
            </a:r>
            <a:r>
              <a:rPr lang="en-GB" sz="2800" dirty="0">
                <a:latin typeface="Open Sans" panose="020B0606030504020204" pitchFamily="34" charset="0"/>
                <a:ea typeface="Open Sans" panose="020B0606030504020204" pitchFamily="34" charset="0"/>
                <a:cs typeface="Open Sans" panose="020B0606030504020204" pitchFamily="34" charset="0"/>
              </a:rPr>
              <a:t>.  If you find yourself worrying about a problem that really is outside your control, make a conscious decision to stop ruminating on the problem itself and focus instead on your feelings instead.</a:t>
            </a:r>
          </a:p>
        </p:txBody>
      </p:sp>
      <p:sp>
        <p:nvSpPr>
          <p:cNvPr id="13"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70119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auto">
          <a:xfrm>
            <a:off x="425451" y="239180"/>
            <a:ext cx="1003934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Personal Resilience</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541923" y="1888491"/>
            <a:ext cx="11014202" cy="5663085"/>
          </a:xfrm>
          <a:prstGeom prst="rect">
            <a:avLst/>
          </a:prstGeom>
          <a:noFill/>
        </p:spPr>
        <p:txBody>
          <a:bodyPr wrap="square" lIns="121917" tIns="60958" rIns="121917" bIns="60958" rtlCol="0">
            <a:spAutoFit/>
          </a:bodyPr>
          <a:lstStyle/>
          <a:p>
            <a:r>
              <a:rPr lang="en-GB" sz="4000" dirty="0">
                <a:latin typeface="Open Sans" panose="020B0606030504020204" pitchFamily="34" charset="0"/>
                <a:ea typeface="Open Sans" panose="020B0606030504020204" pitchFamily="34" charset="0"/>
                <a:cs typeface="Open Sans" panose="020B0606030504020204" pitchFamily="34" charset="0"/>
              </a:rPr>
              <a:t>Consider the following questions:</a:t>
            </a:r>
          </a:p>
          <a:p>
            <a:endParaRPr lang="en-GB" sz="4000" dirty="0">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What practical resources do you have?</a:t>
            </a:r>
          </a:p>
          <a:p>
            <a:pPr marL="57150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What physical resources do you have?</a:t>
            </a:r>
          </a:p>
          <a:p>
            <a:pPr marL="57150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What psychological resources do you have?</a:t>
            </a:r>
          </a:p>
          <a:p>
            <a:pPr marL="57150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What interpersonal resources do you have?</a:t>
            </a:r>
          </a:p>
          <a:p>
            <a:pPr marL="57150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What spiritual resources do you have?</a:t>
            </a:r>
          </a:p>
        </p:txBody>
      </p:sp>
      <p:sp>
        <p:nvSpPr>
          <p:cNvPr id="13"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DAC4FC6D-0813-4CD0-80BB-BDD60BFBCCD5}"/>
              </a:ext>
            </a:extLst>
          </p:cNvPr>
          <p:cNvSpPr txBox="1"/>
          <p:nvPr/>
        </p:nvSpPr>
        <p:spPr>
          <a:xfrm>
            <a:off x="541923" y="8311292"/>
            <a:ext cx="11014202" cy="400110"/>
          </a:xfrm>
          <a:prstGeom prst="rect">
            <a:avLst/>
          </a:prstGeom>
          <a:noFill/>
        </p:spPr>
        <p:txBody>
          <a:bodyPr wrap="square">
            <a:spAutoFit/>
          </a:bodyPr>
          <a:lstStyle/>
          <a:p>
            <a:pPr algn="ctr"/>
            <a:r>
              <a:rPr lang="en-GB" sz="20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We are never, while alive and aware, </a:t>
            </a:r>
            <a:r>
              <a:rPr lang="en-GB" sz="2000" b="0" i="1"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quite </a:t>
            </a:r>
            <a:r>
              <a:rPr lang="en-US" sz="20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deprived of all choice.</a:t>
            </a:r>
          </a:p>
        </p:txBody>
      </p:sp>
    </p:spTree>
    <p:extLst>
      <p:ext uri="{BB962C8B-B14F-4D97-AF65-F5344CB8AC3E}">
        <p14:creationId xmlns:p14="http://schemas.microsoft.com/office/powerpoint/2010/main" val="289977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bwMode="auto">
          <a:xfrm>
            <a:off x="464843" y="347345"/>
            <a:ext cx="10941937"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3600" b="1" dirty="0">
                <a:latin typeface="Open Sans" panose="020B0606030504020204" pitchFamily="34" charset="0"/>
                <a:ea typeface="Open Sans" panose="020B0606030504020204" pitchFamily="34" charset="0"/>
                <a:cs typeface="Open Sans" panose="020B0606030504020204" pitchFamily="34" charset="0"/>
              </a:rPr>
              <a:t>Which of these statements sound likes you…</a:t>
            </a:r>
            <a:endParaRPr lang="en-US" alt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4" name="Rectangle 3">
            <a:extLst>
              <a:ext uri="{FF2B5EF4-FFF2-40B4-BE49-F238E27FC236}">
                <a16:creationId xmlns:a16="http://schemas.microsoft.com/office/drawing/2014/main" id="{092E59C2-4B00-4A63-B8B1-820003FA9A00}"/>
              </a:ext>
            </a:extLst>
          </p:cNvPr>
          <p:cNvSpPr/>
          <p:nvPr/>
        </p:nvSpPr>
        <p:spPr>
          <a:xfrm>
            <a:off x="541923" y="2050282"/>
            <a:ext cx="11014202" cy="1754326"/>
          </a:xfrm>
          <a:prstGeom prst="rect">
            <a:avLst/>
          </a:prstGeom>
        </p:spPr>
        <p:txBody>
          <a:bodyPr wrap="square">
            <a:spAutoFit/>
          </a:bodyPr>
          <a:lstStyle/>
          <a:p>
            <a:r>
              <a:rPr lang="en-GB" sz="5400" i="1" dirty="0">
                <a:latin typeface="Open Sans" panose="020B0606030504020204" pitchFamily="34" charset="0"/>
                <a:ea typeface="Open Sans" panose="020B0606030504020204" pitchFamily="34" charset="0"/>
                <a:cs typeface="Open Sans" panose="020B0606030504020204" pitchFamily="34" charset="0"/>
              </a:rPr>
              <a:t>There’s got to be a way out of this mess and I’m going to find it’</a:t>
            </a:r>
            <a:endParaRPr lang="en-US" sz="54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a:extLst>
              <a:ext uri="{FF2B5EF4-FFF2-40B4-BE49-F238E27FC236}">
                <a16:creationId xmlns:a16="http://schemas.microsoft.com/office/drawing/2014/main" id="{A9CC7403-0FC0-47B8-BC33-FCED5E8D487F}"/>
              </a:ext>
            </a:extLst>
          </p:cNvPr>
          <p:cNvSpPr/>
          <p:nvPr/>
        </p:nvSpPr>
        <p:spPr>
          <a:xfrm>
            <a:off x="500357" y="4110335"/>
            <a:ext cx="11014202" cy="923330"/>
          </a:xfrm>
          <a:prstGeom prst="rect">
            <a:avLst/>
          </a:prstGeom>
        </p:spPr>
        <p:txBody>
          <a:bodyPr wrap="square">
            <a:spAutoFit/>
          </a:bodyPr>
          <a:lstStyle/>
          <a:p>
            <a:pPr algn="ctr"/>
            <a:r>
              <a:rPr lang="en-GB" sz="5400" i="1" dirty="0">
                <a:latin typeface="Open Sans" panose="020B0606030504020204" pitchFamily="34" charset="0"/>
                <a:ea typeface="Open Sans" panose="020B0606030504020204" pitchFamily="34" charset="0"/>
                <a:cs typeface="Open Sans" panose="020B0606030504020204" pitchFamily="34" charset="0"/>
              </a:rPr>
              <a:t>or</a:t>
            </a:r>
            <a:endParaRPr lang="en-US" sz="54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Rectangle 6">
            <a:extLst>
              <a:ext uri="{FF2B5EF4-FFF2-40B4-BE49-F238E27FC236}">
                <a16:creationId xmlns:a16="http://schemas.microsoft.com/office/drawing/2014/main" id="{8758BEB2-4FE9-444A-81C5-76544F4583F0}"/>
              </a:ext>
            </a:extLst>
          </p:cNvPr>
          <p:cNvSpPr/>
          <p:nvPr/>
        </p:nvSpPr>
        <p:spPr>
          <a:xfrm>
            <a:off x="500357" y="5339392"/>
            <a:ext cx="11014202" cy="1754326"/>
          </a:xfrm>
          <a:prstGeom prst="rect">
            <a:avLst/>
          </a:prstGeom>
        </p:spPr>
        <p:txBody>
          <a:bodyPr wrap="square">
            <a:spAutoFit/>
          </a:bodyPr>
          <a:lstStyle/>
          <a:p>
            <a:r>
              <a:rPr lang="en-GB" sz="5400" i="1" dirty="0">
                <a:latin typeface="Open Sans" panose="020B0606030504020204" pitchFamily="34" charset="0"/>
                <a:ea typeface="Open Sans" panose="020B0606030504020204" pitchFamily="34" charset="0"/>
                <a:cs typeface="Open Sans" panose="020B0606030504020204" pitchFamily="34" charset="0"/>
              </a:rPr>
              <a:t>‘What’s the point? Nothing will ever </a:t>
            </a:r>
            <a:r>
              <a:rPr lang="en-US" sz="5400" i="1" dirty="0">
                <a:latin typeface="Open Sans" panose="020B0606030504020204" pitchFamily="34" charset="0"/>
                <a:ea typeface="Open Sans" panose="020B0606030504020204" pitchFamily="34" charset="0"/>
                <a:cs typeface="Open Sans" panose="020B0606030504020204" pitchFamily="34" charset="0"/>
              </a:rPr>
              <a:t>change’</a:t>
            </a:r>
            <a:endParaRPr lang="en-US" sz="115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5EAB5116-56AF-40EF-BF6D-A6DBCEDD6ACA}"/>
              </a:ext>
            </a:extLst>
          </p:cNvPr>
          <p:cNvSpPr txBox="1"/>
          <p:nvPr/>
        </p:nvSpPr>
        <p:spPr>
          <a:xfrm>
            <a:off x="622006" y="7687849"/>
            <a:ext cx="10770905" cy="1200329"/>
          </a:xfrm>
          <a:prstGeom prst="rect">
            <a:avLst/>
          </a:prstGeom>
          <a:noFill/>
        </p:spPr>
        <p:txBody>
          <a:bodyPr wrap="square">
            <a:spAutoFit/>
          </a:bodyPr>
          <a:lstStyle/>
          <a:p>
            <a:r>
              <a:rPr lang="en-GB"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People react differently to the same event based upon how they view it, which underscores the point that there is </a:t>
            </a:r>
            <a:r>
              <a:rPr lang="en-GB" b="0" i="1"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always </a:t>
            </a:r>
            <a:r>
              <a:rPr lang="en-GB"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more than one way of seeing events: in other words, you choose your viewpoint even if, at times, it is difficult to discern any other viewpoint than the current one (Butler and Hope, 2007). So meaning is not static and therefore can change over time.</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84235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8B6BB0-A9A6-4536-BEA8-1DC3E045A243}"/>
              </a:ext>
            </a:extLst>
          </p:cNvPr>
          <p:cNvSpPr/>
          <p:nvPr/>
        </p:nvSpPr>
        <p:spPr>
          <a:xfrm>
            <a:off x="374468" y="1127041"/>
            <a:ext cx="11443063" cy="7294305"/>
          </a:xfrm>
          <a:prstGeom prst="rect">
            <a:avLst/>
          </a:prstGeom>
        </p:spPr>
        <p:txBody>
          <a:bodyPr wrap="square">
            <a:spAutoFit/>
          </a:bodyPr>
          <a:lstStyle/>
          <a:p>
            <a:r>
              <a:rPr lang="en-GB" sz="4400" dirty="0">
                <a:latin typeface="Open Sans" panose="020B0606030504020204" pitchFamily="34" charset="0"/>
                <a:ea typeface="Open Sans" panose="020B0606030504020204" pitchFamily="34" charset="0"/>
                <a:cs typeface="Open Sans" panose="020B0606030504020204" pitchFamily="34" charset="0"/>
              </a:rPr>
              <a:t>Our research has demonstrated that the number-one roadblock to resilience is not genetics, not childhood experiences, not a lack of opportunity or wealth. The principal obstacle to tapping into our inner strength lies with our cognitive [thinking] style – ways of looking at the world and interpreting events that every one of us develops </a:t>
            </a:r>
            <a:r>
              <a:rPr lang="en-US" sz="4400" dirty="0">
                <a:latin typeface="Open Sans" panose="020B0606030504020204" pitchFamily="34" charset="0"/>
                <a:ea typeface="Open Sans" panose="020B0606030504020204" pitchFamily="34" charset="0"/>
                <a:cs typeface="Open Sans" panose="020B0606030504020204" pitchFamily="34" charset="0"/>
              </a:rPr>
              <a:t>from childhood.</a:t>
            </a:r>
          </a:p>
          <a:p>
            <a:endParaRPr lang="en-GB" sz="4000" dirty="0">
              <a:latin typeface="Open Sans" panose="020B0606030504020204" pitchFamily="34" charset="0"/>
              <a:ea typeface="Open Sans" panose="020B0606030504020204" pitchFamily="34" charset="0"/>
              <a:cs typeface="Open Sans" panose="020B0606030504020204" pitchFamily="34" charset="0"/>
            </a:endParaRPr>
          </a:p>
          <a:p>
            <a:pPr algn="r"/>
            <a:r>
              <a:rPr lang="en-GB" sz="3200" dirty="0">
                <a:latin typeface="Open Sans" panose="020B0606030504020204" pitchFamily="34" charset="0"/>
                <a:ea typeface="Open Sans" panose="020B0606030504020204" pitchFamily="34" charset="0"/>
                <a:cs typeface="Open Sans" panose="020B0606030504020204" pitchFamily="34" charset="0"/>
              </a:rPr>
              <a:t>(</a:t>
            </a:r>
            <a:r>
              <a:rPr lang="en-GB" sz="3200" dirty="0" err="1">
                <a:latin typeface="Open Sans" panose="020B0606030504020204" pitchFamily="34" charset="0"/>
                <a:ea typeface="Open Sans" panose="020B0606030504020204" pitchFamily="34" charset="0"/>
                <a:cs typeface="Open Sans" panose="020B0606030504020204" pitchFamily="34" charset="0"/>
              </a:rPr>
              <a:t>Reivich</a:t>
            </a:r>
            <a:r>
              <a:rPr lang="en-GB" sz="3200" dirty="0">
                <a:latin typeface="Open Sans" panose="020B0606030504020204" pitchFamily="34" charset="0"/>
                <a:ea typeface="Open Sans" panose="020B0606030504020204" pitchFamily="34" charset="0"/>
                <a:cs typeface="Open Sans" panose="020B0606030504020204" pitchFamily="34" charset="0"/>
              </a:rPr>
              <a:t> and </a:t>
            </a:r>
            <a:r>
              <a:rPr lang="en-GB" sz="3200" dirty="0" err="1">
                <a:latin typeface="Open Sans" panose="020B0606030504020204" pitchFamily="34" charset="0"/>
                <a:ea typeface="Open Sans" panose="020B0606030504020204" pitchFamily="34" charset="0"/>
                <a:cs typeface="Open Sans" panose="020B0606030504020204" pitchFamily="34" charset="0"/>
              </a:rPr>
              <a:t>Shatté</a:t>
            </a:r>
            <a:r>
              <a:rPr lang="en-GB" sz="3200" dirty="0">
                <a:latin typeface="Open Sans" panose="020B0606030504020204" pitchFamily="34" charset="0"/>
                <a:ea typeface="Open Sans" panose="020B0606030504020204" pitchFamily="34" charset="0"/>
                <a:cs typeface="Open Sans" panose="020B0606030504020204" pitchFamily="34" charset="0"/>
              </a:rPr>
              <a:t>, 2002: 11)</a:t>
            </a:r>
            <a:endParaRPr lang="en-US" sz="3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86069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auto">
          <a:xfrm>
            <a:off x="425451" y="239180"/>
            <a:ext cx="1003934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Blocks to resilience</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541923" y="1333521"/>
            <a:ext cx="11014202" cy="7571299"/>
          </a:xfrm>
          <a:prstGeom prst="rect">
            <a:avLst/>
          </a:prstGeom>
          <a:noFill/>
        </p:spPr>
        <p:txBody>
          <a:bodyPr wrap="square" lIns="121917" tIns="60958" rIns="121917" bIns="60958" rtlCol="0">
            <a:spAutoFit/>
          </a:bodyPr>
          <a:lstStyle/>
          <a:p>
            <a:r>
              <a:rPr lang="en-GB" sz="2400" b="1" dirty="0">
                <a:latin typeface="Open Sans" panose="020B0606030504020204" pitchFamily="34" charset="0"/>
                <a:ea typeface="Open Sans" panose="020B0606030504020204" pitchFamily="34" charset="0"/>
                <a:cs typeface="Open Sans" panose="020B0606030504020204" pitchFamily="34" charset="0"/>
              </a:rPr>
              <a:t>‘It’s not my fault.  I am a victim.’ </a:t>
            </a:r>
            <a:r>
              <a:rPr lang="en-US" sz="2400" dirty="0">
                <a:latin typeface="Open Sans" panose="020B0606030504020204" pitchFamily="34" charset="0"/>
                <a:ea typeface="Open Sans" panose="020B0606030504020204" pitchFamily="34" charset="0"/>
                <a:cs typeface="Open Sans" panose="020B0606030504020204" pitchFamily="34" charset="0"/>
              </a:rPr>
              <a:t>Helplessness is a hypothesis, </a:t>
            </a:r>
            <a:r>
              <a:rPr lang="en-GB" sz="2400" dirty="0">
                <a:latin typeface="Open Sans" panose="020B0606030504020204" pitchFamily="34" charset="0"/>
                <a:ea typeface="Open Sans" panose="020B0606030504020204" pitchFamily="34" charset="0"/>
                <a:cs typeface="Open Sans" panose="020B0606030504020204" pitchFamily="34" charset="0"/>
              </a:rPr>
              <a:t>not a fact, because it is based on the view that there is nothing you can do to change.</a:t>
            </a:r>
          </a:p>
          <a:p>
            <a:endParaRPr lang="en-GB" sz="2400" dirty="0">
              <a:latin typeface="Open Sans" panose="020B0606030504020204" pitchFamily="34" charset="0"/>
              <a:ea typeface="Open Sans" panose="020B0606030504020204" pitchFamily="34" charset="0"/>
              <a:cs typeface="Open Sans" panose="020B0606030504020204" pitchFamily="34" charset="0"/>
            </a:endParaRPr>
          </a:p>
          <a:p>
            <a:r>
              <a:rPr lang="en-GB" sz="2400" b="1" dirty="0">
                <a:latin typeface="Open Sans" panose="020B0606030504020204" pitchFamily="34" charset="0"/>
                <a:ea typeface="Open Sans" panose="020B0606030504020204" pitchFamily="34" charset="0"/>
                <a:cs typeface="Open Sans" panose="020B0606030504020204" pitchFamily="34" charset="0"/>
              </a:rPr>
              <a:t>Irreparable damage.  ‘I’ll never get over it.’  </a:t>
            </a:r>
            <a:r>
              <a:rPr lang="en-GB" sz="2400" dirty="0">
                <a:latin typeface="Open Sans" panose="020B0606030504020204" pitchFamily="34" charset="0"/>
                <a:ea typeface="Open Sans" panose="020B0606030504020204" pitchFamily="34" charset="0"/>
                <a:cs typeface="Open Sans" panose="020B0606030504020204" pitchFamily="34" charset="0"/>
              </a:rPr>
              <a:t>Can a shattered Humpty-Dumpty ever be put together </a:t>
            </a:r>
            <a:r>
              <a:rPr lang="en-US" sz="2400" dirty="0">
                <a:latin typeface="Open Sans" panose="020B0606030504020204" pitchFamily="34" charset="0"/>
                <a:ea typeface="Open Sans" panose="020B0606030504020204" pitchFamily="34" charset="0"/>
                <a:cs typeface="Open Sans" panose="020B0606030504020204" pitchFamily="34" charset="0"/>
              </a:rPr>
              <a:t>again?</a:t>
            </a:r>
            <a:r>
              <a:rPr lang="en-GB" sz="2400" b="1" dirty="0">
                <a:latin typeface="Open Sans" panose="020B0606030504020204" pitchFamily="34" charset="0"/>
                <a:ea typeface="Open Sans" panose="020B0606030504020204" pitchFamily="34" charset="0"/>
                <a:cs typeface="Open Sans" panose="020B0606030504020204" pitchFamily="34" charset="0"/>
              </a:rPr>
              <a:t>  </a:t>
            </a:r>
            <a:r>
              <a:rPr lang="en-GB" sz="2400" dirty="0">
                <a:latin typeface="Open Sans" panose="020B0606030504020204" pitchFamily="34" charset="0"/>
                <a:ea typeface="Open Sans" panose="020B0606030504020204" pitchFamily="34" charset="0"/>
                <a:cs typeface="Open Sans" panose="020B0606030504020204" pitchFamily="34" charset="0"/>
              </a:rPr>
              <a:t>‘Falling apart’ in the face of significant stress is part of the resilience response because during this period of disruption new ways of responding to life events can be developed so that the pieces of ourselves can be reassembled in a different and </a:t>
            </a:r>
            <a:r>
              <a:rPr lang="en-US" sz="2400" dirty="0">
                <a:latin typeface="Open Sans" panose="020B0606030504020204" pitchFamily="34" charset="0"/>
                <a:ea typeface="Open Sans" panose="020B0606030504020204" pitchFamily="34" charset="0"/>
                <a:cs typeface="Open Sans" panose="020B0606030504020204" pitchFamily="34" charset="0"/>
              </a:rPr>
              <a:t>sturdier way.</a:t>
            </a:r>
          </a:p>
          <a:p>
            <a:endParaRPr lang="en-US" sz="2400" b="1" dirty="0">
              <a:latin typeface="Open Sans" panose="020B0606030504020204" pitchFamily="34" charset="0"/>
              <a:ea typeface="Open Sans" panose="020B0606030504020204" pitchFamily="34" charset="0"/>
              <a:cs typeface="Open Sans" panose="020B0606030504020204" pitchFamily="34" charset="0"/>
            </a:endParaRPr>
          </a:p>
          <a:p>
            <a:r>
              <a:rPr lang="en-GB" sz="2400" b="1" dirty="0">
                <a:latin typeface="Open Sans" panose="020B0606030504020204" pitchFamily="34" charset="0"/>
                <a:ea typeface="Open Sans" panose="020B0606030504020204" pitchFamily="34" charset="0"/>
                <a:cs typeface="Open Sans" panose="020B0606030504020204" pitchFamily="34" charset="0"/>
              </a:rPr>
              <a:t>‘I’m a failure. There’s no point in trying to change.’  </a:t>
            </a:r>
            <a:r>
              <a:rPr lang="en-GB" sz="2400" dirty="0">
                <a:latin typeface="Open Sans" panose="020B0606030504020204" pitchFamily="34" charset="0"/>
                <a:ea typeface="Open Sans" panose="020B0606030504020204" pitchFamily="34" charset="0"/>
                <a:cs typeface="Open Sans" panose="020B0606030504020204" pitchFamily="34" charset="0"/>
              </a:rPr>
              <a:t>Such self-devaluation keeps the person in a state of demoralised inertia.</a:t>
            </a:r>
            <a:endParaRPr lang="en-GB" sz="2400" b="1" dirty="0">
              <a:latin typeface="Open Sans" panose="020B0606030504020204" pitchFamily="34" charset="0"/>
              <a:ea typeface="Open Sans" panose="020B0606030504020204" pitchFamily="34" charset="0"/>
              <a:cs typeface="Open Sans" panose="020B0606030504020204" pitchFamily="34" charset="0"/>
            </a:endParaRPr>
          </a:p>
          <a:p>
            <a:endParaRPr lang="en-GB" sz="2800" b="1" dirty="0">
              <a:latin typeface="Open Sans" panose="020B0606030504020204" pitchFamily="34" charset="0"/>
              <a:ea typeface="Open Sans" panose="020B0606030504020204" pitchFamily="34" charset="0"/>
              <a:cs typeface="Open Sans" panose="020B0606030504020204" pitchFamily="34" charset="0"/>
            </a:endParaRPr>
          </a:p>
          <a:p>
            <a:r>
              <a:rPr lang="en-GB" sz="2400" b="1" dirty="0">
                <a:latin typeface="Open Sans" panose="020B0606030504020204" pitchFamily="34" charset="0"/>
                <a:ea typeface="Open Sans" panose="020B0606030504020204" pitchFamily="34" charset="0"/>
                <a:cs typeface="Open Sans" panose="020B0606030504020204" pitchFamily="34" charset="0"/>
              </a:rPr>
              <a:t>‘Experiencing discomfort is intolerable.’ </a:t>
            </a:r>
            <a:r>
              <a:rPr lang="en-GB" sz="2400" dirty="0">
                <a:latin typeface="Open Sans" panose="020B0606030504020204" pitchFamily="34" charset="0"/>
                <a:ea typeface="Open Sans" panose="020B0606030504020204" pitchFamily="34" charset="0"/>
                <a:cs typeface="Open Sans" panose="020B0606030504020204" pitchFamily="34" charset="0"/>
              </a:rPr>
              <a:t>Also known </a:t>
            </a:r>
            <a:r>
              <a:rPr lang="en-US" sz="2400" dirty="0">
                <a:latin typeface="Open Sans" panose="020B0606030504020204" pitchFamily="34" charset="0"/>
                <a:ea typeface="Open Sans" panose="020B0606030504020204" pitchFamily="34" charset="0"/>
                <a:cs typeface="Open Sans" panose="020B0606030504020204" pitchFamily="34" charset="0"/>
              </a:rPr>
              <a:t>as low frustration tolerance. </a:t>
            </a:r>
            <a:r>
              <a:rPr lang="en-GB" sz="2400" dirty="0">
                <a:latin typeface="Open Sans" panose="020B0606030504020204" pitchFamily="34" charset="0"/>
                <a:ea typeface="Open Sans" panose="020B0606030504020204" pitchFamily="34" charset="0"/>
                <a:cs typeface="Open Sans" panose="020B0606030504020204" pitchFamily="34" charset="0"/>
              </a:rPr>
              <a:t>The struggle involved is too much to endure; so, the individual looks for the path of least resistance, which in the short term seems the right choice but in the longer-term opportunities for change and growth are missed. Ironically, in avoiding the discomfort of change, discomfort sets in about the stasis in their life (‘My life is going nowhere’).  In order for their life to go ‘somewhere’, it is important to choose productive discomfort or high frustration tolerance </a:t>
            </a:r>
            <a:r>
              <a:rPr lang="en-US" sz="2400" dirty="0">
                <a:latin typeface="Open Sans" panose="020B0606030504020204" pitchFamily="34" charset="0"/>
                <a:ea typeface="Open Sans" panose="020B0606030504020204" pitchFamily="34" charset="0"/>
                <a:cs typeface="Open Sans" panose="020B0606030504020204" pitchFamily="34" charset="0"/>
              </a:rPr>
              <a:t>(HFT).</a:t>
            </a:r>
          </a:p>
        </p:txBody>
      </p:sp>
      <p:sp>
        <p:nvSpPr>
          <p:cNvPr id="13"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20968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auto">
          <a:xfrm>
            <a:off x="425451" y="239180"/>
            <a:ext cx="1003934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Blocks to resilience</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541923" y="1542527"/>
            <a:ext cx="11014202" cy="4555089"/>
          </a:xfrm>
          <a:prstGeom prst="rect">
            <a:avLst/>
          </a:prstGeom>
          <a:noFill/>
        </p:spPr>
        <p:txBody>
          <a:bodyPr wrap="square" lIns="121917" tIns="60958" rIns="121917" bIns="60958" rtlCol="0">
            <a:spAutoFit/>
          </a:bodyPr>
          <a:lstStyle/>
          <a:p>
            <a:r>
              <a:rPr lang="en-GB" sz="2400" b="1" dirty="0">
                <a:latin typeface="Open Sans" panose="020B0606030504020204" pitchFamily="34" charset="0"/>
                <a:ea typeface="Open Sans" panose="020B0606030504020204" pitchFamily="34" charset="0"/>
                <a:cs typeface="Open Sans" panose="020B0606030504020204" pitchFamily="34" charset="0"/>
              </a:rPr>
              <a:t>‘Why me?’  </a:t>
            </a:r>
            <a:r>
              <a:rPr lang="en-GB" sz="2400" dirty="0">
                <a:latin typeface="Open Sans" panose="020B0606030504020204" pitchFamily="34" charset="0"/>
                <a:ea typeface="Open Sans" panose="020B0606030504020204" pitchFamily="34" charset="0"/>
                <a:cs typeface="Open Sans" panose="020B0606030504020204" pitchFamily="34" charset="0"/>
              </a:rPr>
              <a:t>Why me?’ introspection is unlikely to yield any new or helpful information to tackle her distress.  A radical change of perspective, however, might provide a different kind of answer. ‘Why not me?’ states an unpalatable truth: no one is immune from the possibility of experiencing tragedy or misfortune in life. The </a:t>
            </a:r>
            <a:r>
              <a:rPr lang="en-GB" sz="2400" i="1" dirty="0">
                <a:latin typeface="Open Sans" panose="020B0606030504020204" pitchFamily="34" charset="0"/>
                <a:ea typeface="Open Sans" panose="020B0606030504020204" pitchFamily="34" charset="0"/>
                <a:cs typeface="Open Sans" panose="020B0606030504020204" pitchFamily="34" charset="0"/>
              </a:rPr>
              <a:t>just </a:t>
            </a:r>
            <a:r>
              <a:rPr lang="en-GB" sz="2400" dirty="0">
                <a:latin typeface="Open Sans" panose="020B0606030504020204" pitchFamily="34" charset="0"/>
                <a:ea typeface="Open Sans" panose="020B0606030504020204" pitchFamily="34" charset="0"/>
                <a:cs typeface="Open Sans" panose="020B0606030504020204" pitchFamily="34" charset="0"/>
              </a:rPr>
              <a:t>world view gets in the way of internalising this perspective.</a:t>
            </a:r>
          </a:p>
          <a:p>
            <a:endParaRPr lang="en-GB" sz="2400" dirty="0">
              <a:latin typeface="Open Sans" panose="020B0606030504020204" pitchFamily="34" charset="0"/>
              <a:ea typeface="Open Sans" panose="020B0606030504020204" pitchFamily="34" charset="0"/>
              <a:cs typeface="Open Sans" panose="020B0606030504020204" pitchFamily="34" charset="0"/>
            </a:endParaRPr>
          </a:p>
          <a:p>
            <a:r>
              <a:rPr lang="en-GB" sz="2400" b="1" dirty="0">
                <a:latin typeface="Open Sans" panose="020B0606030504020204" pitchFamily="34" charset="0"/>
                <a:ea typeface="Open Sans" panose="020B0606030504020204" pitchFamily="34" charset="0"/>
                <a:cs typeface="Open Sans" panose="020B0606030504020204" pitchFamily="34" charset="0"/>
              </a:rPr>
              <a:t>It shouldn’t have happened!’  </a:t>
            </a:r>
            <a:r>
              <a:rPr lang="en-GB" sz="2400" dirty="0">
                <a:latin typeface="Open Sans" panose="020B0606030504020204" pitchFamily="34" charset="0"/>
                <a:ea typeface="Open Sans" panose="020B0606030504020204" pitchFamily="34" charset="0"/>
                <a:cs typeface="Open Sans" panose="020B0606030504020204" pitchFamily="34" charset="0"/>
              </a:rPr>
              <a:t>Denying reality just prolongs and usually exacerbates his </a:t>
            </a:r>
            <a:r>
              <a:rPr lang="en-US" sz="2400" dirty="0">
                <a:latin typeface="Open Sans" panose="020B0606030504020204" pitchFamily="34" charset="0"/>
                <a:ea typeface="Open Sans" panose="020B0606030504020204" pitchFamily="34" charset="0"/>
                <a:cs typeface="Open Sans" panose="020B0606030504020204" pitchFamily="34" charset="0"/>
              </a:rPr>
              <a:t>current difficulties and frustrations.</a:t>
            </a:r>
          </a:p>
          <a:p>
            <a:endParaRPr lang="en-US" sz="2400" dirty="0">
              <a:latin typeface="Open Sans" panose="020B0606030504020204" pitchFamily="34" charset="0"/>
              <a:ea typeface="Open Sans" panose="020B0606030504020204" pitchFamily="34" charset="0"/>
              <a:cs typeface="Open Sans" panose="020B0606030504020204" pitchFamily="34" charset="0"/>
            </a:endParaRPr>
          </a:p>
          <a:p>
            <a:r>
              <a:rPr lang="en-US" sz="2400" b="1" dirty="0">
                <a:latin typeface="Open Sans" panose="020B0606030504020204" pitchFamily="34" charset="0"/>
                <a:ea typeface="Open Sans" panose="020B0606030504020204" pitchFamily="34" charset="0"/>
                <a:cs typeface="Open Sans" panose="020B0606030504020204" pitchFamily="34" charset="0"/>
              </a:rPr>
              <a:t>Pre-determination.  You can’t escape the past.  </a:t>
            </a:r>
            <a:r>
              <a:rPr lang="en-GB" sz="2400" dirty="0">
                <a:latin typeface="Open Sans" panose="020B0606030504020204" pitchFamily="34" charset="0"/>
                <a:ea typeface="Open Sans" panose="020B0606030504020204" pitchFamily="34" charset="0"/>
                <a:cs typeface="Open Sans" panose="020B0606030504020204" pitchFamily="34" charset="0"/>
              </a:rPr>
              <a:t>It is not the past per se that maintains a grip but the person’s present beliefs about past events.</a:t>
            </a:r>
            <a:endParaRPr lang="en-GB" sz="2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376306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62EEAC7F-4432-49D8-91E8-83AE1CFE284D}"/>
              </a:ext>
            </a:extLst>
          </p:cNvPr>
          <p:cNvSpPr txBox="1">
            <a:spLocks/>
          </p:cNvSpPr>
          <p:nvPr/>
        </p:nvSpPr>
        <p:spPr bwMode="auto">
          <a:xfrm>
            <a:off x="425451" y="239180"/>
            <a:ext cx="11014202"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Attitude: The heart of resilience</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Line 18">
            <a:extLst>
              <a:ext uri="{FF2B5EF4-FFF2-40B4-BE49-F238E27FC236}">
                <a16:creationId xmlns:a16="http://schemas.microsoft.com/office/drawing/2014/main" id="{D9AE3A5A-1C66-40A4-9A8F-6F010F31D611}"/>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C04B260D-E031-4F1E-B7E5-929ACCAFCAB7}"/>
              </a:ext>
            </a:extLst>
          </p:cNvPr>
          <p:cNvSpPr txBox="1"/>
          <p:nvPr/>
        </p:nvSpPr>
        <p:spPr>
          <a:xfrm>
            <a:off x="674752" y="2531027"/>
            <a:ext cx="10515600" cy="4524315"/>
          </a:xfrm>
          <a:prstGeom prst="rect">
            <a:avLst/>
          </a:prstGeom>
          <a:noFill/>
        </p:spPr>
        <p:txBody>
          <a:bodyPr wrap="square" rtlCol="0">
            <a:spAutoFit/>
          </a:bodyPr>
          <a:lstStyle/>
          <a:p>
            <a:r>
              <a:rPr lang="en-GB" sz="9600" i="1" dirty="0">
                <a:latin typeface="Open Sans" panose="020B0606030504020204" pitchFamily="34" charset="0"/>
                <a:ea typeface="Open Sans" panose="020B0606030504020204" pitchFamily="34" charset="0"/>
                <a:cs typeface="Open Sans" panose="020B0606030504020204" pitchFamily="34" charset="0"/>
              </a:rPr>
              <a:t>I am the type of person who can do difficult things...</a:t>
            </a:r>
            <a:endParaRPr lang="en-US" sz="96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C8653ABB-B316-4585-B752-4CC55F326FBE}"/>
              </a:ext>
            </a:extLst>
          </p:cNvPr>
          <p:cNvSpPr txBox="1"/>
          <p:nvPr/>
        </p:nvSpPr>
        <p:spPr>
          <a:xfrm>
            <a:off x="541923" y="8005626"/>
            <a:ext cx="11014202" cy="707886"/>
          </a:xfrm>
          <a:prstGeom prst="rect">
            <a:avLst/>
          </a:prstGeom>
          <a:noFill/>
        </p:spPr>
        <p:txBody>
          <a:bodyPr wrap="square">
            <a:spAutoFit/>
          </a:bodyPr>
          <a:lstStyle/>
          <a:p>
            <a:r>
              <a:rPr lang="en-GB" sz="2000" b="0" i="0" u="none" strike="noStrike" kern="120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Our attitude plays a central role in determining how we respond to difficult or dark times in our lives.</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131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bwMode="auto">
          <a:xfrm>
            <a:off x="386464" y="207440"/>
            <a:ext cx="10941937"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Bend don’t break</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pic>
        <p:nvPicPr>
          <p:cNvPr id="1026" name="Picture 2" descr="Bend Don't Break - LORI TULLY • COUNSELING CONSULTING COACH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3024" y="1730565"/>
            <a:ext cx="7449199" cy="6829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415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C8D05DE-FC84-452D-93C6-41DC2CA0863E}"/>
              </a:ext>
            </a:extLst>
          </p:cNvPr>
          <p:cNvSpPr txBox="1"/>
          <p:nvPr/>
        </p:nvSpPr>
        <p:spPr>
          <a:xfrm>
            <a:off x="431561" y="188942"/>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Resilience in a recovery context</a:t>
            </a:r>
          </a:p>
        </p:txBody>
      </p:sp>
      <p:sp>
        <p:nvSpPr>
          <p:cNvPr id="8"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633B0602-18A9-48EE-8123-382F43852903}"/>
              </a:ext>
            </a:extLst>
          </p:cNvPr>
          <p:cNvSpPr txBox="1"/>
          <p:nvPr/>
        </p:nvSpPr>
        <p:spPr>
          <a:xfrm>
            <a:off x="541923" y="1544188"/>
            <a:ext cx="11014202" cy="7288149"/>
          </a:xfrm>
          <a:prstGeom prst="rect">
            <a:avLst/>
          </a:prstGeom>
          <a:noFill/>
        </p:spPr>
        <p:txBody>
          <a:bodyPr wrap="square" rtlCol="0">
            <a:spAutoFit/>
          </a:bodyPr>
          <a:lstStyle/>
          <a:p>
            <a:pPr marL="457200" indent="-457200">
              <a:lnSpc>
                <a:spcPct val="130000"/>
              </a:lnSpc>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Resilience helps us to maintain our wellbeing in difficult circumstances.</a:t>
            </a:r>
          </a:p>
          <a:p>
            <a:pPr marL="457200" indent="-457200">
              <a:lnSpc>
                <a:spcPct val="130000"/>
              </a:lnSpc>
              <a:buFont typeface="Arial" panose="020B0604020202020204" pitchFamily="34" charset="0"/>
              <a:buChar char="•"/>
            </a:pPr>
            <a:endParaRPr lang="en-GB" sz="2800" dirty="0">
              <a:latin typeface="Open Sans" panose="020B0606030504020204" pitchFamily="34" charset="0"/>
              <a:ea typeface="Open Sans" panose="020B0606030504020204" pitchFamily="34" charset="0"/>
              <a:cs typeface="Open Sans" panose="020B0606030504020204" pitchFamily="34" charset="0"/>
            </a:endParaRPr>
          </a:p>
          <a:p>
            <a:pPr marL="457200" indent="-457200">
              <a:lnSpc>
                <a:spcPct val="130000"/>
              </a:lnSpc>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Resilience is the ability to cope with life’s challenges and to adapt to adversity.</a:t>
            </a:r>
          </a:p>
          <a:p>
            <a:pPr marL="457200" indent="-457200">
              <a:lnSpc>
                <a:spcPct val="130000"/>
              </a:lnSpc>
              <a:buFont typeface="Arial" panose="020B0604020202020204" pitchFamily="34" charset="0"/>
              <a:buChar char="•"/>
            </a:pPr>
            <a:endParaRPr lang="en-US" sz="2800" dirty="0">
              <a:latin typeface="Open Sans" panose="020B0606030504020204" pitchFamily="34" charset="0"/>
              <a:ea typeface="Open Sans" panose="020B0606030504020204" pitchFamily="34" charset="0"/>
              <a:cs typeface="Open Sans" panose="020B0606030504020204" pitchFamily="34" charset="0"/>
            </a:endParaRPr>
          </a:p>
          <a:p>
            <a:pPr marL="457200" indent="-457200">
              <a:lnSpc>
                <a:spcPct val="130000"/>
              </a:lnSpc>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Resilience is important because it can help to protect against the development of some mental health problems. </a:t>
            </a:r>
          </a:p>
          <a:p>
            <a:pPr marL="457200" indent="-457200">
              <a:lnSpc>
                <a:spcPct val="130000"/>
              </a:lnSpc>
              <a:buFont typeface="Arial" panose="020B0604020202020204" pitchFamily="34" charset="0"/>
              <a:buChar char="•"/>
            </a:pPr>
            <a:endParaRPr lang="en-US" sz="2800" dirty="0">
              <a:latin typeface="Open Sans" panose="020B0606030504020204" pitchFamily="34" charset="0"/>
              <a:ea typeface="Open Sans" panose="020B0606030504020204" pitchFamily="34" charset="0"/>
              <a:cs typeface="Open Sans" panose="020B0606030504020204" pitchFamily="34" charset="0"/>
            </a:endParaRPr>
          </a:p>
          <a:p>
            <a:pPr marL="573087" indent="-571500">
              <a:lnSpc>
                <a:spcPct val="100000"/>
              </a:lnSpc>
              <a:spcAft>
                <a:spcPct val="0"/>
              </a:spcAft>
              <a:buFont typeface="Arial" panose="020B0604020202020204" pitchFamily="34" charset="0"/>
              <a:buChar char="•"/>
            </a:pPr>
            <a:r>
              <a:rPr lang="en-US" altLang="en-US" sz="2800" dirty="0">
                <a:latin typeface="Open Sans" panose="020B0606030504020204" pitchFamily="34" charset="0"/>
                <a:ea typeface="Open Sans" panose="020B0606030504020204" pitchFamily="34" charset="0"/>
                <a:cs typeface="Open Sans" panose="020B0606030504020204" pitchFamily="34" charset="0"/>
              </a:rPr>
              <a:t>We can all develop resilience despite our personal histories.</a:t>
            </a:r>
          </a:p>
          <a:p>
            <a:pPr marL="573087" indent="-571500">
              <a:lnSpc>
                <a:spcPct val="100000"/>
              </a:lnSpc>
              <a:spcAft>
                <a:spcPct val="0"/>
              </a:spcAft>
              <a:buFont typeface="Arial" panose="020B0604020202020204" pitchFamily="34" charset="0"/>
              <a:buChar char="•"/>
            </a:pPr>
            <a:endParaRPr lang="en-US" altLang="en-US" sz="2800" dirty="0">
              <a:latin typeface="Open Sans" panose="020B0606030504020204" pitchFamily="34" charset="0"/>
              <a:ea typeface="Open Sans" panose="020B0606030504020204" pitchFamily="34" charset="0"/>
              <a:cs typeface="Open Sans" panose="020B0606030504020204" pitchFamily="34" charset="0"/>
            </a:endParaRPr>
          </a:p>
          <a:p>
            <a:pPr marL="573087" indent="-571500">
              <a:lnSpc>
                <a:spcPct val="100000"/>
              </a:lnSpc>
              <a:spcAft>
                <a:spcPct val="0"/>
              </a:spcAft>
              <a:buFont typeface="Arial" panose="020B0604020202020204" pitchFamily="34" charset="0"/>
              <a:buChar char="•"/>
            </a:pPr>
            <a:r>
              <a:rPr lang="en-US" altLang="en-US" sz="2800" dirty="0">
                <a:latin typeface="Open Sans" panose="020B0606030504020204" pitchFamily="34" charset="0"/>
                <a:ea typeface="Open Sans" panose="020B0606030504020204" pitchFamily="34" charset="0"/>
                <a:cs typeface="Open Sans" panose="020B0606030504020204" pitchFamily="34" charset="0"/>
              </a:rPr>
              <a:t>Remember: Being resilient is not about being self-sufficient.  Resilience is about thriving under pressure.  Sourcing help when you need it is very resilient behaviour.</a:t>
            </a:r>
          </a:p>
        </p:txBody>
      </p:sp>
    </p:spTree>
    <p:extLst>
      <p:ext uri="{BB962C8B-B14F-4D97-AF65-F5344CB8AC3E}">
        <p14:creationId xmlns:p14="http://schemas.microsoft.com/office/powerpoint/2010/main" val="1322406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ilience |">
            <a:extLst>
              <a:ext uri="{FF2B5EF4-FFF2-40B4-BE49-F238E27FC236}">
                <a16:creationId xmlns:a16="http://schemas.microsoft.com/office/drawing/2014/main" id="{B15C3B74-F359-48E1-8B1B-0BAF3F9037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C4E22AB-86B0-4DCC-9544-0343C0178957}"/>
              </a:ext>
            </a:extLst>
          </p:cNvPr>
          <p:cNvSpPr txBox="1"/>
          <p:nvPr/>
        </p:nvSpPr>
        <p:spPr>
          <a:xfrm>
            <a:off x="431561" y="188942"/>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Bouncing back or coming back?</a:t>
            </a:r>
          </a:p>
        </p:txBody>
      </p:sp>
      <p:sp>
        <p:nvSpPr>
          <p:cNvPr id="4" name="Line 18">
            <a:extLst>
              <a:ext uri="{FF2B5EF4-FFF2-40B4-BE49-F238E27FC236}">
                <a16:creationId xmlns:a16="http://schemas.microsoft.com/office/drawing/2014/main" id="{F92DF291-B182-4C36-B0B0-B357C800E256}"/>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43669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Down 5">
            <a:extLst>
              <a:ext uri="{FF2B5EF4-FFF2-40B4-BE49-F238E27FC236}">
                <a16:creationId xmlns:a16="http://schemas.microsoft.com/office/drawing/2014/main" id="{9E3867ED-F395-4E9A-9F0B-77C482816B26}"/>
              </a:ext>
            </a:extLst>
          </p:cNvPr>
          <p:cNvSpPr/>
          <p:nvPr/>
        </p:nvSpPr>
        <p:spPr>
          <a:xfrm>
            <a:off x="1968205" y="2062784"/>
            <a:ext cx="2641600" cy="264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7" name="Arrow: Down 6">
            <a:extLst>
              <a:ext uri="{FF2B5EF4-FFF2-40B4-BE49-F238E27FC236}">
                <a16:creationId xmlns:a16="http://schemas.microsoft.com/office/drawing/2014/main" id="{2A7AA485-8F96-4C5F-957E-F2E6002F9235}"/>
              </a:ext>
            </a:extLst>
          </p:cNvPr>
          <p:cNvSpPr/>
          <p:nvPr/>
        </p:nvSpPr>
        <p:spPr>
          <a:xfrm rot="10800000">
            <a:off x="7149805" y="4704384"/>
            <a:ext cx="2641600" cy="264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cxnSp>
        <p:nvCxnSpPr>
          <p:cNvPr id="9" name="Straight Connector 8">
            <a:extLst>
              <a:ext uri="{FF2B5EF4-FFF2-40B4-BE49-F238E27FC236}">
                <a16:creationId xmlns:a16="http://schemas.microsoft.com/office/drawing/2014/main" id="{F6A9AF1F-FF10-484D-8AD4-7E719FDCDA1D}"/>
              </a:ext>
            </a:extLst>
          </p:cNvPr>
          <p:cNvCxnSpPr/>
          <p:nvPr/>
        </p:nvCxnSpPr>
        <p:spPr>
          <a:xfrm flipV="1">
            <a:off x="2476205" y="3789984"/>
            <a:ext cx="6604000" cy="19304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E697B75-9E85-40A8-83EB-F192669F37FB}"/>
              </a:ext>
            </a:extLst>
          </p:cNvPr>
          <p:cNvSpPr txBox="1"/>
          <p:nvPr/>
        </p:nvSpPr>
        <p:spPr>
          <a:xfrm>
            <a:off x="7022804" y="1907645"/>
            <a:ext cx="2895600" cy="1436291"/>
          </a:xfrm>
          <a:prstGeom prst="rect">
            <a:avLst/>
          </a:prstGeom>
          <a:noFill/>
        </p:spPr>
        <p:txBody>
          <a:bodyPr wrap="square" lIns="121917" tIns="60958" rIns="121917" bIns="60958" rtlCol="0">
            <a:spAutoFit/>
          </a:bodyPr>
          <a:lstStyle/>
          <a:p>
            <a:r>
              <a:rPr lang="en-GB" sz="4300" dirty="0">
                <a:latin typeface="Open Sans" panose="020B0606030504020204" pitchFamily="34" charset="0"/>
                <a:ea typeface="Open Sans" panose="020B0606030504020204" pitchFamily="34" charset="0"/>
                <a:cs typeface="Open Sans" panose="020B0606030504020204" pitchFamily="34" charset="0"/>
              </a:rPr>
              <a:t>Protective factors</a:t>
            </a:r>
            <a:endParaRPr lang="en-US" sz="43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6FA5D10C-BF74-4193-933E-4B4D65E4CEF0}"/>
              </a:ext>
            </a:extLst>
          </p:cNvPr>
          <p:cNvSpPr txBox="1"/>
          <p:nvPr/>
        </p:nvSpPr>
        <p:spPr>
          <a:xfrm>
            <a:off x="2452256" y="6005306"/>
            <a:ext cx="2895600" cy="1436291"/>
          </a:xfrm>
          <a:prstGeom prst="rect">
            <a:avLst/>
          </a:prstGeom>
          <a:noFill/>
        </p:spPr>
        <p:txBody>
          <a:bodyPr wrap="square" lIns="121917" tIns="60958" rIns="121917" bIns="60958" rtlCol="0">
            <a:spAutoFit/>
          </a:bodyPr>
          <a:lstStyle/>
          <a:p>
            <a:r>
              <a:rPr lang="en-GB" sz="4300" dirty="0">
                <a:latin typeface="Open Sans" panose="020B0606030504020204" pitchFamily="34" charset="0"/>
                <a:ea typeface="Open Sans" panose="020B0606030504020204" pitchFamily="34" charset="0"/>
                <a:cs typeface="Open Sans" panose="020B0606030504020204" pitchFamily="34" charset="0"/>
              </a:rPr>
              <a:t>Risk factors</a:t>
            </a:r>
            <a:endParaRPr lang="en-US" sz="43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Title 2"/>
          <p:cNvSpPr txBox="1">
            <a:spLocks/>
          </p:cNvSpPr>
          <p:nvPr/>
        </p:nvSpPr>
        <p:spPr bwMode="auto">
          <a:xfrm>
            <a:off x="425451" y="239180"/>
            <a:ext cx="1003934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Risk/Protective factors</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B04B3ED9-6BE9-4EEE-B6CE-6BE2B4D587C6}"/>
              </a:ext>
            </a:extLst>
          </p:cNvPr>
          <p:cNvSpPr txBox="1"/>
          <p:nvPr/>
        </p:nvSpPr>
        <p:spPr>
          <a:xfrm>
            <a:off x="588899" y="8179254"/>
            <a:ext cx="11014202"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Open Sans" panose="020B0606030504020204" pitchFamily="34" charset="0"/>
                <a:ea typeface="Open Sans" panose="020B0606030504020204" pitchFamily="34" charset="0"/>
                <a:cs typeface="Open Sans" panose="020B0606030504020204" pitchFamily="34" charset="0"/>
              </a:rPr>
              <a:t>Things that push us down the scale are called ‘risk’ factors and things that help us resist downward pressure or move us back up the scale are called </a:t>
            </a:r>
            <a:r>
              <a:rPr lang="en-US" sz="2000" dirty="0">
                <a:latin typeface="Open Sans" panose="020B0606030504020204" pitchFamily="34" charset="0"/>
                <a:ea typeface="Open Sans" panose="020B0606030504020204" pitchFamily="34" charset="0"/>
                <a:cs typeface="Open Sans" panose="020B0606030504020204" pitchFamily="34" charset="0"/>
              </a:rPr>
              <a:t>‘protective’ factors.</a:t>
            </a:r>
          </a:p>
        </p:txBody>
      </p:sp>
    </p:spTree>
    <p:extLst>
      <p:ext uri="{BB962C8B-B14F-4D97-AF65-F5344CB8AC3E}">
        <p14:creationId xmlns:p14="http://schemas.microsoft.com/office/powerpoint/2010/main" val="2874364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txBox="1">
            <a:spLocks/>
          </p:cNvSpPr>
          <p:nvPr/>
        </p:nvSpPr>
        <p:spPr bwMode="auto">
          <a:xfrm>
            <a:off x="425451" y="239180"/>
            <a:ext cx="1003934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Risk/Protective factors</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3" name="Table 3">
            <a:extLst>
              <a:ext uri="{FF2B5EF4-FFF2-40B4-BE49-F238E27FC236}">
                <a16:creationId xmlns:a16="http://schemas.microsoft.com/office/drawing/2014/main" id="{012E4544-E500-4F34-82FA-ED8C5E610406}"/>
              </a:ext>
            </a:extLst>
          </p:cNvPr>
          <p:cNvGraphicFramePr>
            <a:graphicFrameLocks noGrp="1"/>
          </p:cNvGraphicFramePr>
          <p:nvPr>
            <p:extLst>
              <p:ext uri="{D42A27DB-BD31-4B8C-83A1-F6EECF244321}">
                <p14:modId xmlns:p14="http://schemas.microsoft.com/office/powerpoint/2010/main" val="2611788643"/>
              </p:ext>
            </p:extLst>
          </p:nvPr>
        </p:nvGraphicFramePr>
        <p:xfrm>
          <a:off x="541922" y="1673717"/>
          <a:ext cx="11014202" cy="6343472"/>
        </p:xfrm>
        <a:graphic>
          <a:graphicData uri="http://schemas.openxmlformats.org/drawingml/2006/table">
            <a:tbl>
              <a:tblPr firstRow="1" bandRow="1">
                <a:tableStyleId>{5C22544A-7EE6-4342-B048-85BDC9FD1C3A}</a:tableStyleId>
              </a:tblPr>
              <a:tblGrid>
                <a:gridCol w="5507101">
                  <a:extLst>
                    <a:ext uri="{9D8B030D-6E8A-4147-A177-3AD203B41FA5}">
                      <a16:colId xmlns:a16="http://schemas.microsoft.com/office/drawing/2014/main" val="1414911993"/>
                    </a:ext>
                  </a:extLst>
                </a:gridCol>
                <a:gridCol w="5507101">
                  <a:extLst>
                    <a:ext uri="{9D8B030D-6E8A-4147-A177-3AD203B41FA5}">
                      <a16:colId xmlns:a16="http://schemas.microsoft.com/office/drawing/2014/main" val="3933194065"/>
                    </a:ext>
                  </a:extLst>
                </a:gridCol>
              </a:tblGrid>
              <a:tr h="714280">
                <a:tc>
                  <a:txBody>
                    <a:bodyPr/>
                    <a:lstStyle/>
                    <a:p>
                      <a:pPr algn="ctr"/>
                      <a:r>
                        <a:rPr lang="en-GB"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Risk</a:t>
                      </a: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Protective</a:t>
                      </a: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7447203"/>
                  </a:ext>
                </a:extLst>
              </a:tr>
              <a:tr h="5629192">
                <a:tc>
                  <a:txBody>
                    <a:bodyPr/>
                    <a:lstStyle/>
                    <a:p>
                      <a:r>
                        <a:rPr lang="en-GB" sz="2400" dirty="0">
                          <a:latin typeface="Open Sans" panose="020B0606030504020204" pitchFamily="34" charset="0"/>
                          <a:ea typeface="Open Sans" panose="020B0606030504020204" pitchFamily="34" charset="0"/>
                          <a:cs typeface="Open Sans" panose="020B0606030504020204" pitchFamily="34" charset="0"/>
                        </a:rPr>
                        <a:t>Poor social coping skills</a:t>
                      </a:r>
                    </a:p>
                    <a:p>
                      <a:r>
                        <a:rPr lang="en-GB" sz="2400" dirty="0">
                          <a:latin typeface="Open Sans" panose="020B0606030504020204" pitchFamily="34" charset="0"/>
                          <a:ea typeface="Open Sans" panose="020B0606030504020204" pitchFamily="34" charset="0"/>
                          <a:cs typeface="Open Sans" panose="020B0606030504020204" pitchFamily="34" charset="0"/>
                        </a:rPr>
                        <a:t>Insecure attachments</a:t>
                      </a:r>
                    </a:p>
                    <a:p>
                      <a:r>
                        <a:rPr lang="en-GB" sz="2400" dirty="0">
                          <a:latin typeface="Open Sans" panose="020B0606030504020204" pitchFamily="34" charset="0"/>
                          <a:ea typeface="Open Sans" panose="020B0606030504020204" pitchFamily="34" charset="0"/>
                          <a:cs typeface="Open Sans" panose="020B0606030504020204" pitchFamily="34" charset="0"/>
                        </a:rPr>
                        <a:t>Poor nutrition</a:t>
                      </a:r>
                    </a:p>
                    <a:p>
                      <a:r>
                        <a:rPr lang="en-US" sz="2400" dirty="0">
                          <a:latin typeface="Open Sans" panose="020B0606030504020204" pitchFamily="34" charset="0"/>
                          <a:ea typeface="Open Sans" panose="020B0606030504020204" pitchFamily="34" charset="0"/>
                          <a:cs typeface="Open Sans" panose="020B0606030504020204" pitchFamily="34" charset="0"/>
                        </a:rPr>
                        <a:t>Poverty</a:t>
                      </a:r>
                    </a:p>
                    <a:p>
                      <a:r>
                        <a:rPr lang="en-US" sz="2400" dirty="0">
                          <a:latin typeface="Open Sans" panose="020B0606030504020204" pitchFamily="34" charset="0"/>
                          <a:ea typeface="Open Sans" panose="020B0606030504020204" pitchFamily="34" charset="0"/>
                          <a:cs typeface="Open Sans" panose="020B0606030504020204" pitchFamily="34" charset="0"/>
                        </a:rPr>
                        <a:t>Chronic illness</a:t>
                      </a:r>
                    </a:p>
                    <a:p>
                      <a:r>
                        <a:rPr lang="en-US" sz="2400" dirty="0">
                          <a:latin typeface="Open Sans" panose="020B0606030504020204" pitchFamily="34" charset="0"/>
                          <a:ea typeface="Open Sans" panose="020B0606030504020204" pitchFamily="34" charset="0"/>
                          <a:cs typeface="Open Sans" panose="020B0606030504020204" pitchFamily="34" charset="0"/>
                        </a:rPr>
                        <a:t>Violence in the community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sz="2400" dirty="0">
                          <a:latin typeface="Open Sans" panose="020B0606030504020204" pitchFamily="34" charset="0"/>
                          <a:ea typeface="Open Sans" panose="020B0606030504020204" pitchFamily="34" charset="0"/>
                          <a:cs typeface="Open Sans" panose="020B0606030504020204" pitchFamily="34" charset="0"/>
                        </a:rPr>
                        <a:t>Strong bonds within the family</a:t>
                      </a:r>
                    </a:p>
                    <a:p>
                      <a:r>
                        <a:rPr lang="en-US" sz="2400" dirty="0">
                          <a:latin typeface="Open Sans" panose="020B0606030504020204" pitchFamily="34" charset="0"/>
                          <a:ea typeface="Open Sans" panose="020B0606030504020204" pitchFamily="34" charset="0"/>
                          <a:cs typeface="Open Sans" panose="020B0606030504020204" pitchFamily="34" charset="0"/>
                        </a:rPr>
                        <a:t>Involvement with extended family</a:t>
                      </a:r>
                    </a:p>
                    <a:p>
                      <a:r>
                        <a:rPr lang="en-US" sz="2400" dirty="0">
                          <a:latin typeface="Open Sans" panose="020B0606030504020204" pitchFamily="34" charset="0"/>
                          <a:ea typeface="Open Sans" panose="020B0606030504020204" pitchFamily="34" charset="0"/>
                          <a:cs typeface="Open Sans" panose="020B0606030504020204" pitchFamily="34" charset="0"/>
                        </a:rPr>
                        <a:t>At least one close relationship</a:t>
                      </a:r>
                    </a:p>
                    <a:p>
                      <a:r>
                        <a:rPr lang="en-US" sz="2400" dirty="0">
                          <a:latin typeface="Open Sans" panose="020B0606030504020204" pitchFamily="34" charset="0"/>
                          <a:ea typeface="Open Sans" panose="020B0606030504020204" pitchFamily="34" charset="0"/>
                          <a:cs typeface="Open Sans" panose="020B0606030504020204" pitchFamily="34" charset="0"/>
                        </a:rPr>
                        <a:t>Sense of </a:t>
                      </a:r>
                      <a:r>
                        <a:rPr lang="en-US" sz="2400" dirty="0" err="1">
                          <a:latin typeface="Open Sans" panose="020B0606030504020204" pitchFamily="34" charset="0"/>
                          <a:ea typeface="Open Sans" panose="020B0606030504020204" pitchFamily="34" charset="0"/>
                          <a:cs typeface="Open Sans" panose="020B0606030504020204" pitchFamily="34" charset="0"/>
                        </a:rPr>
                        <a:t>humour</a:t>
                      </a:r>
                      <a:endParaRPr lang="en-US" sz="2400" dirty="0">
                        <a:latin typeface="Open Sans" panose="020B0606030504020204" pitchFamily="34" charset="0"/>
                        <a:ea typeface="Open Sans" panose="020B0606030504020204" pitchFamily="34" charset="0"/>
                        <a:cs typeface="Open Sans" panose="020B0606030504020204" pitchFamily="34" charset="0"/>
                      </a:endParaRPr>
                    </a:p>
                    <a:p>
                      <a:r>
                        <a:rPr lang="en-US" sz="2400" dirty="0">
                          <a:latin typeface="Open Sans" panose="020B0606030504020204" pitchFamily="34" charset="0"/>
                          <a:ea typeface="Open Sans" panose="020B0606030504020204" pitchFamily="34" charset="0"/>
                          <a:cs typeface="Open Sans" panose="020B0606030504020204" pitchFamily="34" charset="0"/>
                        </a:rPr>
                        <a:t>Faith</a:t>
                      </a:r>
                    </a:p>
                    <a:p>
                      <a:r>
                        <a:rPr lang="en-US" sz="2400" dirty="0">
                          <a:latin typeface="Open Sans" panose="020B0606030504020204" pitchFamily="34" charset="0"/>
                          <a:ea typeface="Open Sans" panose="020B0606030504020204" pitchFamily="34" charset="0"/>
                          <a:cs typeface="Open Sans" panose="020B0606030504020204" pitchFamily="34" charset="0"/>
                        </a:rPr>
                        <a:t>A positive attitude to life</a:t>
                      </a:r>
                    </a:p>
                    <a:p>
                      <a:r>
                        <a:rPr lang="en-US" sz="2400" dirty="0">
                          <a:latin typeface="Open Sans" panose="020B0606030504020204" pitchFamily="34" charset="0"/>
                          <a:ea typeface="Open Sans" panose="020B0606030504020204" pitchFamily="34" charset="0"/>
                          <a:cs typeface="Open Sans" panose="020B0606030504020204" pitchFamily="34" charset="0"/>
                        </a:rPr>
                        <a:t>Good social skills</a:t>
                      </a:r>
                    </a:p>
                    <a:p>
                      <a:r>
                        <a:rPr lang="en-US" sz="2400" dirty="0">
                          <a:latin typeface="Open Sans" panose="020B0606030504020204" pitchFamily="34" charset="0"/>
                          <a:ea typeface="Open Sans" panose="020B0606030504020204" pitchFamily="34" charset="0"/>
                          <a:cs typeface="Open Sans" panose="020B0606030504020204" pitchFamily="34" charset="0"/>
                        </a:rPr>
                        <a:t>A range of sport/leisure interests</a:t>
                      </a:r>
                    </a:p>
                    <a:p>
                      <a:r>
                        <a:rPr lang="en-US" sz="2400" dirty="0">
                          <a:latin typeface="Open Sans" panose="020B0606030504020204" pitchFamily="34" charset="0"/>
                          <a:ea typeface="Open Sans" panose="020B0606030504020204" pitchFamily="34" charset="0"/>
                          <a:cs typeface="Open Sans" panose="020B0606030504020204" pitchFamily="34" charset="0"/>
                        </a:rPr>
                        <a:t>Personal goals</a:t>
                      </a:r>
                    </a:p>
                    <a:p>
                      <a:r>
                        <a:rPr lang="en-US" sz="2400" dirty="0">
                          <a:latin typeface="Open Sans" panose="020B0606030504020204" pitchFamily="34" charset="0"/>
                          <a:ea typeface="Open Sans" panose="020B0606030504020204" pitchFamily="34" charset="0"/>
                          <a:cs typeface="Open Sans" panose="020B0606030504020204" pitchFamily="34" charset="0"/>
                        </a:rPr>
                        <a:t>Good housing</a:t>
                      </a:r>
                    </a:p>
                    <a:p>
                      <a:r>
                        <a:rPr lang="en-US" sz="2400" dirty="0">
                          <a:latin typeface="Open Sans" panose="020B0606030504020204" pitchFamily="34" charset="0"/>
                          <a:ea typeface="Open Sans" panose="020B0606030504020204" pitchFamily="34" charset="0"/>
                          <a:cs typeface="Open Sans" panose="020B0606030504020204" pitchFamily="34" charset="0"/>
                        </a:rPr>
                        <a:t>Good problem-solving skills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300467363"/>
                  </a:ext>
                </a:extLst>
              </a:tr>
            </a:tbl>
          </a:graphicData>
        </a:graphic>
      </p:graphicFrame>
      <p:sp>
        <p:nvSpPr>
          <p:cNvPr id="5" name="TextBox 4">
            <a:extLst>
              <a:ext uri="{FF2B5EF4-FFF2-40B4-BE49-F238E27FC236}">
                <a16:creationId xmlns:a16="http://schemas.microsoft.com/office/drawing/2014/main" id="{63A32102-0FF3-429C-8390-A8B35EFD914E}"/>
              </a:ext>
            </a:extLst>
          </p:cNvPr>
          <p:cNvSpPr txBox="1"/>
          <p:nvPr/>
        </p:nvSpPr>
        <p:spPr>
          <a:xfrm>
            <a:off x="541922" y="8282867"/>
            <a:ext cx="11014202" cy="707886"/>
          </a:xfrm>
          <a:prstGeom prst="rect">
            <a:avLst/>
          </a:prstGeom>
          <a:noFill/>
        </p:spPr>
        <p:txBody>
          <a:bodyPr wrap="square" rtlCol="0">
            <a:spAutoFit/>
          </a:bodyPr>
          <a:lstStyle/>
          <a:p>
            <a:r>
              <a:rPr lang="en-GB" sz="2000" dirty="0" err="1">
                <a:latin typeface="Open Sans" panose="020B0606030504020204" pitchFamily="34" charset="0"/>
                <a:ea typeface="Open Sans" panose="020B0606030504020204" pitchFamily="34" charset="0"/>
                <a:cs typeface="Open Sans" panose="020B0606030504020204" pitchFamily="34" charset="0"/>
              </a:rPr>
              <a:t>Garmezy</a:t>
            </a:r>
            <a:r>
              <a:rPr lang="en-GB" sz="2000" dirty="0">
                <a:latin typeface="Open Sans" panose="020B0606030504020204" pitchFamily="34" charset="0"/>
                <a:ea typeface="Open Sans" panose="020B0606030504020204" pitchFamily="34" charset="0"/>
                <a:cs typeface="Open Sans" panose="020B0606030504020204" pitchFamily="34" charset="0"/>
              </a:rPr>
              <a:t> (1991) found three major categories of protective factors:  individual, family &amp; friends, community.</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9042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2C3275-2219-472D-821A-6E94F5672655}"/>
              </a:ext>
            </a:extLst>
          </p:cNvPr>
          <p:cNvSpPr/>
          <p:nvPr/>
        </p:nvSpPr>
        <p:spPr>
          <a:xfrm>
            <a:off x="431562" y="1509623"/>
            <a:ext cx="11124564" cy="6186309"/>
          </a:xfrm>
          <a:prstGeom prst="rect">
            <a:avLst/>
          </a:prstGeom>
        </p:spPr>
        <p:txBody>
          <a:bodyPr wrap="square">
            <a:spAutoFit/>
          </a:bodyPr>
          <a:lstStyle/>
          <a:p>
            <a:r>
              <a:rPr lang="en-US" sz="3600" dirty="0">
                <a:latin typeface="Open Sans" panose="020B0606030504020204" pitchFamily="34" charset="0"/>
                <a:ea typeface="Calibri" panose="020F0502020204030204" pitchFamily="34" charset="0"/>
                <a:cs typeface="Times New Roman" panose="02020603050405020304" pitchFamily="18" charset="0"/>
              </a:rPr>
              <a:t>Think about a time you had to be resilient.  </a:t>
            </a:r>
            <a:r>
              <a:rPr lang="en-US" sz="3600" dirty="0">
                <a:solidFill>
                  <a:srgbClr val="000000"/>
                </a:solidFill>
                <a:latin typeface="Open Sans" panose="020B0606030504020204" pitchFamily="34" charset="0"/>
                <a:ea typeface="Times New Roman" panose="02020603050405020304" pitchFamily="18" charset="0"/>
                <a:cs typeface="Times New Roman" panose="02020603050405020304" pitchFamily="18" charset="0"/>
              </a:rPr>
              <a:t>This experience could be anything large or small.  Consider the following questions:</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r>
              <a:rPr lang="en-US" sz="3600" dirty="0">
                <a:latin typeface="Open Sans" panose="020B0606030504020204" pitchFamily="34" charset="0"/>
                <a:ea typeface="Calibri" panose="020F0502020204030204" pitchFamily="34" charset="0"/>
                <a:cs typeface="Times New Roman" panose="02020603050405020304" pitchFamily="18" charset="0"/>
              </a:rPr>
              <a:t> </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tabLst>
                <a:tab pos="457200" algn="l"/>
              </a:tabLst>
            </a:pPr>
            <a:r>
              <a:rPr lang="en-US" sz="3600" dirty="0">
                <a:solidFill>
                  <a:srgbClr val="000000"/>
                </a:solidFill>
                <a:latin typeface="Open Sans" panose="020B0606030504020204" pitchFamily="34" charset="0"/>
                <a:ea typeface="Times New Roman" panose="02020603050405020304" pitchFamily="18" charset="0"/>
                <a:cs typeface="Times New Roman" panose="02020603050405020304" pitchFamily="18" charset="0"/>
              </a:rPr>
              <a:t>Describe a time when you were able to overcome or handle a major challenge in life.</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tabLst>
                <a:tab pos="457200" algn="l"/>
              </a:tabLst>
            </a:pPr>
            <a:r>
              <a:rPr lang="en-US" sz="3600" dirty="0">
                <a:solidFill>
                  <a:srgbClr val="000000"/>
                </a:solidFill>
                <a:latin typeface="Open Sans" panose="020B0606030504020204" pitchFamily="34" charset="0"/>
                <a:ea typeface="Times New Roman" panose="02020603050405020304" pitchFamily="18" charset="0"/>
                <a:cs typeface="Times New Roman" panose="02020603050405020304" pitchFamily="18" charset="0"/>
              </a:rPr>
              <a:t>What did you learn about yourself?</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tabLst>
                <a:tab pos="457200" algn="l"/>
              </a:tabLst>
            </a:pPr>
            <a:r>
              <a:rPr lang="en-US" sz="3600" dirty="0">
                <a:solidFill>
                  <a:srgbClr val="000000"/>
                </a:solidFill>
                <a:latin typeface="Open Sans" panose="020B0606030504020204" pitchFamily="34" charset="0"/>
                <a:ea typeface="Times New Roman" panose="02020603050405020304" pitchFamily="18" charset="0"/>
                <a:cs typeface="Times New Roman" panose="02020603050405020304" pitchFamily="18" charset="0"/>
              </a:rPr>
              <a:t>What personal strengths did you draw upon?</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tabLst>
                <a:tab pos="457200" algn="l"/>
              </a:tabLst>
            </a:pPr>
            <a:r>
              <a:rPr lang="en-US" sz="3600" dirty="0">
                <a:solidFill>
                  <a:srgbClr val="000000"/>
                </a:solidFill>
                <a:latin typeface="Open Sans" panose="020B0606030504020204" pitchFamily="34" charset="0"/>
                <a:ea typeface="Times New Roman" panose="02020603050405020304" pitchFamily="18" charset="0"/>
                <a:cs typeface="Times New Roman" panose="02020603050405020304" pitchFamily="18" charset="0"/>
              </a:rPr>
              <a:t>Draw upon an image of when you were the most resilient.</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tabLst>
                <a:tab pos="457200" algn="l"/>
              </a:tabLst>
            </a:pPr>
            <a:r>
              <a:rPr lang="en-US" sz="3600" dirty="0">
                <a:solidFill>
                  <a:srgbClr val="000000"/>
                </a:solidFill>
                <a:latin typeface="Open Sans" panose="020B0606030504020204" pitchFamily="34" charset="0"/>
                <a:ea typeface="Times New Roman" panose="02020603050405020304" pitchFamily="18" charset="0"/>
                <a:cs typeface="Times New Roman" panose="02020603050405020304" pitchFamily="18" charset="0"/>
              </a:rPr>
              <a:t>How might you apply this strength now?</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AE36F7E9-480F-40A9-ACFB-DA2D7781A595}"/>
              </a:ext>
            </a:extLst>
          </p:cNvPr>
          <p:cNvSpPr txBox="1"/>
          <p:nvPr/>
        </p:nvSpPr>
        <p:spPr>
          <a:xfrm>
            <a:off x="431561" y="188942"/>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Resilience</a:t>
            </a:r>
          </a:p>
        </p:txBody>
      </p:sp>
      <p:sp>
        <p:nvSpPr>
          <p:cNvPr id="4" name="Line 18">
            <a:extLst>
              <a:ext uri="{FF2B5EF4-FFF2-40B4-BE49-F238E27FC236}">
                <a16:creationId xmlns:a16="http://schemas.microsoft.com/office/drawing/2014/main" id="{1A285807-86B5-443E-81CD-B4CE846B4CD1}"/>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500121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auto">
          <a:xfrm>
            <a:off x="386464" y="207440"/>
            <a:ext cx="10941937"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Where does resilience come from?</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E39C8591-A7C6-47C1-9713-284FBF840F9F}"/>
              </a:ext>
            </a:extLst>
          </p:cNvPr>
          <p:cNvSpPr txBox="1"/>
          <p:nvPr/>
        </p:nvSpPr>
        <p:spPr>
          <a:xfrm>
            <a:off x="539404" y="2063750"/>
            <a:ext cx="11016721" cy="6032417"/>
          </a:xfrm>
          <a:prstGeom prst="rect">
            <a:avLst/>
          </a:prstGeom>
          <a:noFill/>
        </p:spPr>
        <p:txBody>
          <a:bodyPr wrap="square" lIns="121917" tIns="60958" rIns="121917" bIns="60958" rtlCol="0">
            <a:spAutoFit/>
          </a:bodyPr>
          <a:lstStyle/>
          <a:p>
            <a:r>
              <a:rPr lang="en-GB" sz="4800" dirty="0">
                <a:latin typeface="Open Sans" panose="020B0606030504020204" pitchFamily="34" charset="0"/>
                <a:ea typeface="Open Sans" panose="020B0606030504020204" pitchFamily="34" charset="0"/>
                <a:cs typeface="Open Sans" panose="020B0606030504020204" pitchFamily="34" charset="0"/>
              </a:rPr>
              <a:t>The way we behave is shaped by a range of factors including personality and past experiences, as well as current circumstances and the people around us.  </a:t>
            </a:r>
          </a:p>
          <a:p>
            <a:endParaRPr lang="en-GB" sz="4800" dirty="0">
              <a:latin typeface="Open Sans" panose="020B0606030504020204" pitchFamily="34" charset="0"/>
              <a:ea typeface="Open Sans" panose="020B0606030504020204" pitchFamily="34" charset="0"/>
              <a:cs typeface="Open Sans" panose="020B0606030504020204" pitchFamily="34" charset="0"/>
            </a:endParaRPr>
          </a:p>
          <a:p>
            <a:r>
              <a:rPr lang="en-GB" sz="4800" dirty="0">
                <a:latin typeface="Open Sans" panose="020B0606030504020204" pitchFamily="34" charset="0"/>
                <a:ea typeface="Open Sans" panose="020B0606030504020204" pitchFamily="34" charset="0"/>
                <a:cs typeface="Open Sans" panose="020B0606030504020204" pitchFamily="34" charset="0"/>
              </a:rPr>
              <a:t>All these things therefore influence a person’s resilience.</a:t>
            </a:r>
            <a:endParaRPr lang="en-US" sz="48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5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auto">
          <a:xfrm>
            <a:off x="425451" y="239180"/>
            <a:ext cx="1003934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What makes a person resilient?</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541924" y="1568451"/>
            <a:ext cx="11014202" cy="1846660"/>
          </a:xfrm>
          <a:prstGeom prst="rect">
            <a:avLst/>
          </a:prstGeom>
          <a:noFill/>
        </p:spPr>
        <p:txBody>
          <a:bodyPr wrap="square" lIns="121917" tIns="60958" rIns="121917" bIns="60958" rtlCol="0">
            <a:spAutoFit/>
          </a:bodyPr>
          <a:lstStyle/>
          <a:p>
            <a:r>
              <a:rPr lang="en-GB" sz="3700" dirty="0">
                <a:latin typeface="Open Sans" panose="020B0606030504020204" pitchFamily="34" charset="0"/>
                <a:ea typeface="Open Sans" panose="020B0606030504020204" pitchFamily="34" charset="0"/>
                <a:cs typeface="Open Sans" panose="020B0606030504020204" pitchFamily="34" charset="0"/>
              </a:rPr>
              <a:t>Personal resilience is about self-awareness, coping strategies, getting the right support and being positive.</a:t>
            </a:r>
          </a:p>
        </p:txBody>
      </p:sp>
      <p:sp>
        <p:nvSpPr>
          <p:cNvPr id="3" name="TextBox 2">
            <a:extLst>
              <a:ext uri="{FF2B5EF4-FFF2-40B4-BE49-F238E27FC236}">
                <a16:creationId xmlns:a16="http://schemas.microsoft.com/office/drawing/2014/main" id="{554E32D3-3C6C-4F57-AEA4-1890C883597A}"/>
              </a:ext>
            </a:extLst>
          </p:cNvPr>
          <p:cNvSpPr txBox="1"/>
          <p:nvPr/>
        </p:nvSpPr>
        <p:spPr>
          <a:xfrm>
            <a:off x="467938" y="3964801"/>
            <a:ext cx="11123988" cy="615553"/>
          </a:xfrm>
          <a:prstGeom prst="rect">
            <a:avLst/>
          </a:prstGeom>
          <a:noFill/>
        </p:spPr>
        <p:txBody>
          <a:bodyPr wrap="square" lIns="121917" tIns="60958" rIns="121917" bIns="60958" rtlCol="0">
            <a:spAutoFit/>
          </a:bodyPr>
          <a:lstStyle/>
          <a:p>
            <a:pPr algn="ctr"/>
            <a:r>
              <a:rPr lang="en-GB" sz="3200" dirty="0">
                <a:solidFill>
                  <a:srgbClr val="0070C0"/>
                </a:solidFill>
                <a:latin typeface="Open Sans" panose="020B0606030504020204" pitchFamily="34" charset="0"/>
                <a:ea typeface="Open Sans" panose="020B0606030504020204" pitchFamily="34" charset="0"/>
                <a:cs typeface="Open Sans" panose="020B0606030504020204" pitchFamily="34" charset="0"/>
              </a:rPr>
              <a:t>Self-awareness, strategies, and support help you to cope.</a:t>
            </a:r>
            <a:endParaRPr lang="en-US" sz="3200"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475EC2DC-EC43-4753-83B6-86E01384A4F3}"/>
              </a:ext>
            </a:extLst>
          </p:cNvPr>
          <p:cNvSpPr txBox="1"/>
          <p:nvPr/>
        </p:nvSpPr>
        <p:spPr>
          <a:xfrm>
            <a:off x="408824" y="4953001"/>
            <a:ext cx="11376776" cy="1107996"/>
          </a:xfrm>
          <a:prstGeom prst="rect">
            <a:avLst/>
          </a:prstGeom>
          <a:noFill/>
        </p:spPr>
        <p:txBody>
          <a:bodyPr wrap="square" lIns="121917" tIns="60958" rIns="121917" bIns="60958" rtlCol="0">
            <a:spAutoFit/>
          </a:bodyPr>
          <a:lstStyle/>
          <a:p>
            <a:pPr algn="ctr"/>
            <a:r>
              <a:rPr lang="en-GB" sz="3200" dirty="0">
                <a:solidFill>
                  <a:srgbClr val="0070C0"/>
                </a:solidFill>
                <a:latin typeface="Open Sans" panose="020B0606030504020204" pitchFamily="34" charset="0"/>
                <a:ea typeface="Open Sans" panose="020B0606030504020204" pitchFamily="34" charset="0"/>
                <a:cs typeface="Open Sans" panose="020B0606030504020204" pitchFamily="34" charset="0"/>
              </a:rPr>
              <a:t>Feeling able to cope builds confidence and helps you to develop a positive outlook.</a:t>
            </a:r>
            <a:endParaRPr lang="en-US" sz="3200"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904493A9-4663-4809-A79E-1301849F25F4}"/>
              </a:ext>
            </a:extLst>
          </p:cNvPr>
          <p:cNvSpPr txBox="1"/>
          <p:nvPr/>
        </p:nvSpPr>
        <p:spPr>
          <a:xfrm>
            <a:off x="304801" y="6385005"/>
            <a:ext cx="11419263" cy="1107996"/>
          </a:xfrm>
          <a:prstGeom prst="rect">
            <a:avLst/>
          </a:prstGeom>
          <a:noFill/>
        </p:spPr>
        <p:txBody>
          <a:bodyPr wrap="square" lIns="121917" tIns="60958" rIns="121917" bIns="60958" rtlCol="0">
            <a:spAutoFit/>
          </a:bodyPr>
          <a:lstStyle/>
          <a:p>
            <a:pPr algn="ctr"/>
            <a:r>
              <a:rPr lang="en-GB" sz="3200" dirty="0">
                <a:solidFill>
                  <a:srgbClr val="0070C0"/>
                </a:solidFill>
                <a:latin typeface="Open Sans" panose="020B0606030504020204" pitchFamily="34" charset="0"/>
                <a:ea typeface="Open Sans" panose="020B0606030504020204" pitchFamily="34" charset="0"/>
                <a:cs typeface="Open Sans" panose="020B0606030504020204" pitchFamily="34" charset="0"/>
              </a:rPr>
              <a:t>Confidence and a positive outlook enable you to grow and develop.</a:t>
            </a:r>
            <a:endParaRPr lang="en-US" sz="3200"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E7B2D649-93F7-4279-8B44-CED37A107303}"/>
              </a:ext>
            </a:extLst>
          </p:cNvPr>
          <p:cNvSpPr txBox="1"/>
          <p:nvPr/>
        </p:nvSpPr>
        <p:spPr>
          <a:xfrm>
            <a:off x="406401" y="7705805"/>
            <a:ext cx="11376775" cy="1107992"/>
          </a:xfrm>
          <a:prstGeom prst="rect">
            <a:avLst/>
          </a:prstGeom>
          <a:noFill/>
        </p:spPr>
        <p:txBody>
          <a:bodyPr wrap="square" lIns="121917" tIns="60958" rIns="121917" bIns="60958" rtlCol="0">
            <a:spAutoFit/>
          </a:bodyPr>
          <a:lstStyle/>
          <a:p>
            <a:pPr algn="ctr"/>
            <a:r>
              <a:rPr lang="en-GB" sz="3200" dirty="0">
                <a:solidFill>
                  <a:srgbClr val="0070C0"/>
                </a:solidFill>
                <a:latin typeface="Open Sans" panose="020B0606030504020204" pitchFamily="34" charset="0"/>
                <a:ea typeface="Open Sans" panose="020B0606030504020204" pitchFamily="34" charset="0"/>
                <a:cs typeface="Open Sans" panose="020B0606030504020204" pitchFamily="34" charset="0"/>
              </a:rPr>
              <a:t>You then become a source of strength and support for others.</a:t>
            </a:r>
            <a:endParaRPr lang="en-US" sz="3200"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2" name="Straight Arrow Connector 11">
            <a:extLst>
              <a:ext uri="{FF2B5EF4-FFF2-40B4-BE49-F238E27FC236}">
                <a16:creationId xmlns:a16="http://schemas.microsoft.com/office/drawing/2014/main" id="{61DDFD4B-D09E-44CB-9D2A-4F1EA07F5C6A}"/>
              </a:ext>
            </a:extLst>
          </p:cNvPr>
          <p:cNvCxnSpPr>
            <a:cxnSpLocks/>
          </p:cNvCxnSpPr>
          <p:nvPr/>
        </p:nvCxnSpPr>
        <p:spPr>
          <a:xfrm>
            <a:off x="6029932" y="4546600"/>
            <a:ext cx="0" cy="416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3330D801-48E3-4CE1-9E5A-D6512FC19F9E}"/>
              </a:ext>
            </a:extLst>
          </p:cNvPr>
          <p:cNvCxnSpPr>
            <a:cxnSpLocks/>
          </p:cNvCxnSpPr>
          <p:nvPr/>
        </p:nvCxnSpPr>
        <p:spPr>
          <a:xfrm>
            <a:off x="6029932" y="5969000"/>
            <a:ext cx="0" cy="416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DF64F45C-010B-4AAC-8E3F-EB088D27B2BA}"/>
              </a:ext>
            </a:extLst>
          </p:cNvPr>
          <p:cNvCxnSpPr>
            <a:cxnSpLocks/>
          </p:cNvCxnSpPr>
          <p:nvPr/>
        </p:nvCxnSpPr>
        <p:spPr>
          <a:xfrm>
            <a:off x="6029932" y="7381459"/>
            <a:ext cx="0" cy="416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588680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2402</TotalTime>
  <Words>1513</Words>
  <Application>Microsoft Office PowerPoint</Application>
  <PresentationFormat>Custom</PresentationFormat>
  <Paragraphs>126</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Open Sans</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Cooper</dc:creator>
  <cp:lastModifiedBy>Ben Cooper</cp:lastModifiedBy>
  <cp:revision>87</cp:revision>
  <cp:lastPrinted>2020-03-04T11:25:05Z</cp:lastPrinted>
  <dcterms:created xsi:type="dcterms:W3CDTF">2020-02-25T14:29:20Z</dcterms:created>
  <dcterms:modified xsi:type="dcterms:W3CDTF">2021-01-25T09:45:27Z</dcterms:modified>
</cp:coreProperties>
</file>