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sldIdLst>
    <p:sldId id="465" r:id="rId2"/>
    <p:sldId id="690" r:id="rId3"/>
    <p:sldId id="697" r:id="rId4"/>
    <p:sldId id="693" r:id="rId5"/>
    <p:sldId id="369" r:id="rId6"/>
    <p:sldId id="689" r:id="rId7"/>
    <p:sldId id="517" r:id="rId8"/>
    <p:sldId id="695" r:id="rId9"/>
    <p:sldId id="512" r:id="rId10"/>
    <p:sldId id="696" r:id="rId11"/>
  </p:sldIdLst>
  <p:sldSz cx="12192000" cy="9144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549" autoAdjust="0"/>
    <p:restoredTop sz="91583" autoAdjust="0"/>
  </p:normalViewPr>
  <p:slideViewPr>
    <p:cSldViewPr snapToGrid="0">
      <p:cViewPr varScale="1">
        <p:scale>
          <a:sx n="57" d="100"/>
          <a:sy n="57" d="100"/>
        </p:scale>
        <p:origin x="485" y="43"/>
      </p:cViewPr>
      <p:guideLst>
        <p:guide orient="horz" pos="288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A48B34F4-880D-4DA1-A8E4-6EE0E46699E7}" type="datetimeFigureOut">
              <a:rPr lang="en-GB" smtClean="0"/>
              <a:t>04/02/2021</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AB4D3D3-7F56-4886-BEBD-C02AA4D3168E}" type="slidenum">
              <a:rPr lang="en-GB" smtClean="0"/>
              <a:t>‹#›</a:t>
            </a:fld>
            <a:endParaRPr lang="en-GB"/>
          </a:p>
        </p:txBody>
      </p:sp>
    </p:spTree>
    <p:extLst>
      <p:ext uri="{BB962C8B-B14F-4D97-AF65-F5344CB8AC3E}">
        <p14:creationId xmlns:p14="http://schemas.microsoft.com/office/powerpoint/2010/main" val="1554195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F6588C-C7A8-B74E-85C3-FEC73FA5521A}" type="slidenum">
              <a:rPr lang="en-US" smtClean="0"/>
              <a:t>4</a:t>
            </a:fld>
            <a:endParaRPr lang="en-US"/>
          </a:p>
        </p:txBody>
      </p:sp>
    </p:spTree>
    <p:extLst>
      <p:ext uri="{BB962C8B-B14F-4D97-AF65-F5344CB8AC3E}">
        <p14:creationId xmlns:p14="http://schemas.microsoft.com/office/powerpoint/2010/main" val="279994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F6588C-C7A8-B74E-85C3-FEC73FA5521A}" type="slidenum">
              <a:rPr lang="en-US" smtClean="0"/>
              <a:t>5</a:t>
            </a:fld>
            <a:endParaRPr lang="en-US"/>
          </a:p>
        </p:txBody>
      </p:sp>
    </p:spTree>
    <p:extLst>
      <p:ext uri="{BB962C8B-B14F-4D97-AF65-F5344CB8AC3E}">
        <p14:creationId xmlns:p14="http://schemas.microsoft.com/office/powerpoint/2010/main" val="30931590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F6588C-C7A8-B74E-85C3-FEC73FA5521A}" type="slidenum">
              <a:rPr lang="en-US" smtClean="0"/>
              <a:t>8</a:t>
            </a:fld>
            <a:endParaRPr lang="en-US"/>
          </a:p>
        </p:txBody>
      </p:sp>
    </p:spTree>
    <p:extLst>
      <p:ext uri="{BB962C8B-B14F-4D97-AF65-F5344CB8AC3E}">
        <p14:creationId xmlns:p14="http://schemas.microsoft.com/office/powerpoint/2010/main" val="34852297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0E6B631-A6C1-41FE-9101-E1530C34F90E}" type="slidenum">
              <a:rPr lang="en-GB" smtClean="0"/>
              <a:t>9</a:t>
            </a:fld>
            <a:endParaRPr lang="en-GB"/>
          </a:p>
        </p:txBody>
      </p:sp>
    </p:spTree>
    <p:extLst>
      <p:ext uri="{BB962C8B-B14F-4D97-AF65-F5344CB8AC3E}">
        <p14:creationId xmlns:p14="http://schemas.microsoft.com/office/powerpoint/2010/main" val="2696820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496484"/>
            <a:ext cx="10363200" cy="3183467"/>
          </a:xfrm>
        </p:spPr>
        <p:txBody>
          <a:bodyPr anchor="b"/>
          <a:lstStyle>
            <a:lvl1pPr algn="ctr">
              <a:defRPr sz="8000"/>
            </a:lvl1pPr>
          </a:lstStyle>
          <a:p>
            <a:r>
              <a:rPr lang="en-US"/>
              <a:t>Click to edit Master title style</a:t>
            </a:r>
            <a:endParaRPr lang="en-US" dirty="0"/>
          </a:p>
        </p:txBody>
      </p:sp>
      <p:sp>
        <p:nvSpPr>
          <p:cNvPr id="3" name="Subtitle 2"/>
          <p:cNvSpPr>
            <a:spLocks noGrp="1"/>
          </p:cNvSpPr>
          <p:nvPr>
            <p:ph type="subTitle" idx="1"/>
          </p:nvPr>
        </p:nvSpPr>
        <p:spPr>
          <a:xfrm>
            <a:off x="1524000" y="4802717"/>
            <a:ext cx="91440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D8DEB2-7C84-46A4-8C23-F304E1276CC6}"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6EC51E-7873-48C0-BCE4-3FAC0627D102}" type="slidenum">
              <a:rPr lang="en-GB" smtClean="0"/>
              <a:t>‹#›</a:t>
            </a:fld>
            <a:endParaRPr lang="en-GB"/>
          </a:p>
        </p:txBody>
      </p:sp>
    </p:spTree>
    <p:extLst>
      <p:ext uri="{BB962C8B-B14F-4D97-AF65-F5344CB8AC3E}">
        <p14:creationId xmlns:p14="http://schemas.microsoft.com/office/powerpoint/2010/main" val="1241441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D8DEB2-7C84-46A4-8C23-F304E1276CC6}"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6EC51E-7873-48C0-BCE4-3FAC0627D102}" type="slidenum">
              <a:rPr lang="en-GB" smtClean="0"/>
              <a:t>‹#›</a:t>
            </a:fld>
            <a:endParaRPr lang="en-GB"/>
          </a:p>
        </p:txBody>
      </p:sp>
    </p:spTree>
    <p:extLst>
      <p:ext uri="{BB962C8B-B14F-4D97-AF65-F5344CB8AC3E}">
        <p14:creationId xmlns:p14="http://schemas.microsoft.com/office/powerpoint/2010/main" val="1161453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486834"/>
            <a:ext cx="262890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86834"/>
            <a:ext cx="773430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D8DEB2-7C84-46A4-8C23-F304E1276CC6}"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6EC51E-7873-48C0-BCE4-3FAC0627D102}" type="slidenum">
              <a:rPr lang="en-GB" smtClean="0"/>
              <a:t>‹#›</a:t>
            </a:fld>
            <a:endParaRPr lang="en-GB"/>
          </a:p>
        </p:txBody>
      </p:sp>
    </p:spTree>
    <p:extLst>
      <p:ext uri="{BB962C8B-B14F-4D97-AF65-F5344CB8AC3E}">
        <p14:creationId xmlns:p14="http://schemas.microsoft.com/office/powerpoint/2010/main" val="705793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D8DEB2-7C84-46A4-8C23-F304E1276CC6}"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6EC51E-7873-48C0-BCE4-3FAC0627D102}" type="slidenum">
              <a:rPr lang="en-GB" smtClean="0"/>
              <a:t>‹#›</a:t>
            </a:fld>
            <a:endParaRPr lang="en-GB"/>
          </a:p>
        </p:txBody>
      </p:sp>
    </p:spTree>
    <p:extLst>
      <p:ext uri="{BB962C8B-B14F-4D97-AF65-F5344CB8AC3E}">
        <p14:creationId xmlns:p14="http://schemas.microsoft.com/office/powerpoint/2010/main" val="2763459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2279653"/>
            <a:ext cx="10515600" cy="3803649"/>
          </a:xfrm>
        </p:spPr>
        <p:txBody>
          <a:bodyPr anchor="b"/>
          <a:lstStyle>
            <a:lvl1pPr>
              <a:defRPr sz="8000"/>
            </a:lvl1pPr>
          </a:lstStyle>
          <a:p>
            <a:r>
              <a:rPr lang="en-US"/>
              <a:t>Click to edit Master title style</a:t>
            </a:r>
            <a:endParaRPr lang="en-US" dirty="0"/>
          </a:p>
        </p:txBody>
      </p:sp>
      <p:sp>
        <p:nvSpPr>
          <p:cNvPr id="3" name="Text Placeholder 2"/>
          <p:cNvSpPr>
            <a:spLocks noGrp="1"/>
          </p:cNvSpPr>
          <p:nvPr>
            <p:ph type="body" idx="1"/>
          </p:nvPr>
        </p:nvSpPr>
        <p:spPr>
          <a:xfrm>
            <a:off x="831851" y="6119286"/>
            <a:ext cx="10515600" cy="200024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D8DEB2-7C84-46A4-8C23-F304E1276CC6}"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6EC51E-7873-48C0-BCE4-3FAC0627D102}" type="slidenum">
              <a:rPr lang="en-GB" smtClean="0"/>
              <a:t>‹#›</a:t>
            </a:fld>
            <a:endParaRPr lang="en-GB"/>
          </a:p>
        </p:txBody>
      </p:sp>
    </p:spTree>
    <p:extLst>
      <p:ext uri="{BB962C8B-B14F-4D97-AF65-F5344CB8AC3E}">
        <p14:creationId xmlns:p14="http://schemas.microsoft.com/office/powerpoint/2010/main" val="2131065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2434167"/>
            <a:ext cx="518160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434167"/>
            <a:ext cx="518160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D8DEB2-7C84-46A4-8C23-F304E1276CC6}"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6EC51E-7873-48C0-BCE4-3FAC0627D102}" type="slidenum">
              <a:rPr lang="en-GB" smtClean="0"/>
              <a:t>‹#›</a:t>
            </a:fld>
            <a:endParaRPr lang="en-GB"/>
          </a:p>
        </p:txBody>
      </p:sp>
    </p:spTree>
    <p:extLst>
      <p:ext uri="{BB962C8B-B14F-4D97-AF65-F5344CB8AC3E}">
        <p14:creationId xmlns:p14="http://schemas.microsoft.com/office/powerpoint/2010/main" val="3962038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486836"/>
            <a:ext cx="1051560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2241551"/>
            <a:ext cx="5157787"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839789" y="3340100"/>
            <a:ext cx="5157787"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2241551"/>
            <a:ext cx="5183188"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72201" y="3340100"/>
            <a:ext cx="5183188"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D8DEB2-7C84-46A4-8C23-F304E1276CC6}" type="datetimeFigureOut">
              <a:rPr lang="en-GB" smtClean="0"/>
              <a:t>04/02/2021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6EC51E-7873-48C0-BCE4-3FAC0627D102}" type="slidenum">
              <a:rPr lang="en-GB" smtClean="0"/>
              <a:t>‹#›</a:t>
            </a:fld>
            <a:endParaRPr lang="en-GB"/>
          </a:p>
        </p:txBody>
      </p:sp>
    </p:spTree>
    <p:extLst>
      <p:ext uri="{BB962C8B-B14F-4D97-AF65-F5344CB8AC3E}">
        <p14:creationId xmlns:p14="http://schemas.microsoft.com/office/powerpoint/2010/main" val="4058569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D8DEB2-7C84-46A4-8C23-F304E1276CC6}" type="datetimeFigureOut">
              <a:rPr lang="en-GB" smtClean="0"/>
              <a:t>04/02/2021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A6EC51E-7873-48C0-BCE4-3FAC0627D102}" type="slidenum">
              <a:rPr lang="en-GB" smtClean="0"/>
              <a:t>‹#›</a:t>
            </a:fld>
            <a:endParaRPr lang="en-GB"/>
          </a:p>
        </p:txBody>
      </p:sp>
    </p:spTree>
    <p:extLst>
      <p:ext uri="{BB962C8B-B14F-4D97-AF65-F5344CB8AC3E}">
        <p14:creationId xmlns:p14="http://schemas.microsoft.com/office/powerpoint/2010/main" val="2833870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D8DEB2-7C84-46A4-8C23-F304E1276CC6}" type="datetimeFigureOut">
              <a:rPr lang="en-GB" smtClean="0"/>
              <a:t>04/02/2021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A6EC51E-7873-48C0-BCE4-3FAC0627D102}" type="slidenum">
              <a:rPr lang="en-GB" smtClean="0"/>
              <a:t>‹#›</a:t>
            </a:fld>
            <a:endParaRPr lang="en-GB"/>
          </a:p>
        </p:txBody>
      </p:sp>
    </p:spTree>
    <p:extLst>
      <p:ext uri="{BB962C8B-B14F-4D97-AF65-F5344CB8AC3E}">
        <p14:creationId xmlns:p14="http://schemas.microsoft.com/office/powerpoint/2010/main" val="550397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609600"/>
            <a:ext cx="3932237" cy="2133600"/>
          </a:xfrm>
        </p:spPr>
        <p:txBody>
          <a:bodyPr anchor="b"/>
          <a:lstStyle>
            <a:lvl1pPr>
              <a:defRPr sz="4267"/>
            </a:lvl1pPr>
          </a:lstStyle>
          <a:p>
            <a:r>
              <a:rPr lang="en-US"/>
              <a:t>Click to edit Master title style</a:t>
            </a:r>
            <a:endParaRPr lang="en-US" dirty="0"/>
          </a:p>
        </p:txBody>
      </p:sp>
      <p:sp>
        <p:nvSpPr>
          <p:cNvPr id="3" name="Content Placeholder 2"/>
          <p:cNvSpPr>
            <a:spLocks noGrp="1"/>
          </p:cNvSpPr>
          <p:nvPr>
            <p:ph idx="1"/>
          </p:nvPr>
        </p:nvSpPr>
        <p:spPr>
          <a:xfrm>
            <a:off x="5183188" y="1316569"/>
            <a:ext cx="617220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743200"/>
            <a:ext cx="3932237"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C7D8DEB2-7C84-46A4-8C23-F304E1276CC6}"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6EC51E-7873-48C0-BCE4-3FAC0627D102}" type="slidenum">
              <a:rPr lang="en-GB" smtClean="0"/>
              <a:t>‹#›</a:t>
            </a:fld>
            <a:endParaRPr lang="en-GB"/>
          </a:p>
        </p:txBody>
      </p:sp>
    </p:spTree>
    <p:extLst>
      <p:ext uri="{BB962C8B-B14F-4D97-AF65-F5344CB8AC3E}">
        <p14:creationId xmlns:p14="http://schemas.microsoft.com/office/powerpoint/2010/main" val="1594984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609600"/>
            <a:ext cx="3932237" cy="2133600"/>
          </a:xfrm>
        </p:spPr>
        <p:txBody>
          <a:bodyPr anchor="b"/>
          <a:lstStyle>
            <a:lvl1pPr>
              <a:defRPr sz="4267"/>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1316569"/>
            <a:ext cx="6172200" cy="6498167"/>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endParaRPr lang="en-US" dirty="0"/>
          </a:p>
        </p:txBody>
      </p:sp>
      <p:sp>
        <p:nvSpPr>
          <p:cNvPr id="4" name="Text Placeholder 3"/>
          <p:cNvSpPr>
            <a:spLocks noGrp="1"/>
          </p:cNvSpPr>
          <p:nvPr>
            <p:ph type="body" sz="half" idx="2"/>
          </p:nvPr>
        </p:nvSpPr>
        <p:spPr>
          <a:xfrm>
            <a:off x="839788" y="2743200"/>
            <a:ext cx="3932237"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C7D8DEB2-7C84-46A4-8C23-F304E1276CC6}"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6EC51E-7873-48C0-BCE4-3FAC0627D102}" type="slidenum">
              <a:rPr lang="en-GB" smtClean="0"/>
              <a:t>‹#›</a:t>
            </a:fld>
            <a:endParaRPr lang="en-GB"/>
          </a:p>
        </p:txBody>
      </p:sp>
    </p:spTree>
    <p:extLst>
      <p:ext uri="{BB962C8B-B14F-4D97-AF65-F5344CB8AC3E}">
        <p14:creationId xmlns:p14="http://schemas.microsoft.com/office/powerpoint/2010/main" val="4097220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6836"/>
            <a:ext cx="1051560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2434167"/>
            <a:ext cx="1051560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8475136"/>
            <a:ext cx="2743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C7D8DEB2-7C84-46A4-8C23-F304E1276CC6}" type="datetimeFigureOut">
              <a:rPr lang="en-GB" smtClean="0"/>
              <a:t>04/02/2021</a:t>
            </a:fld>
            <a:endParaRPr lang="en-GB"/>
          </a:p>
        </p:txBody>
      </p:sp>
      <p:sp>
        <p:nvSpPr>
          <p:cNvPr id="5" name="Footer Placeholder 4"/>
          <p:cNvSpPr>
            <a:spLocks noGrp="1"/>
          </p:cNvSpPr>
          <p:nvPr>
            <p:ph type="ftr" sz="quarter" idx="3"/>
          </p:nvPr>
        </p:nvSpPr>
        <p:spPr>
          <a:xfrm>
            <a:off x="4038600" y="8475136"/>
            <a:ext cx="41148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8475136"/>
            <a:ext cx="2743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5A6EC51E-7873-48C0-BCE4-3FAC0627D102}" type="slidenum">
              <a:rPr lang="en-GB" smtClean="0"/>
              <a:t>‹#›</a:t>
            </a:fld>
            <a:endParaRPr lang="en-GB"/>
          </a:p>
        </p:txBody>
      </p:sp>
    </p:spTree>
    <p:extLst>
      <p:ext uri="{BB962C8B-B14F-4D97-AF65-F5344CB8AC3E}">
        <p14:creationId xmlns:p14="http://schemas.microsoft.com/office/powerpoint/2010/main" val="19397075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bCteZqlwf-k?feature=oembed"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98E513EF-CA36-4C5C-AF12-248DC9670AE6}"/>
              </a:ext>
            </a:extLst>
          </p:cNvPr>
          <p:cNvSpPr txBox="1">
            <a:spLocks noChangeArrowheads="1"/>
          </p:cNvSpPr>
          <p:nvPr/>
        </p:nvSpPr>
        <p:spPr bwMode="auto">
          <a:xfrm>
            <a:off x="645586" y="3749987"/>
            <a:ext cx="10941049" cy="216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914" tIns="60957" rIns="121914" bIns="60957" numCol="1" anchor="t" anchorCtr="0" compatLnSpc="1">
            <a:prstTxWarp prst="textNoShape">
              <a:avLst/>
            </a:prstTxWarp>
          </a:bodyPr>
          <a:lstStyle/>
          <a:p>
            <a:pPr defTabSz="1219140" eaLnBrk="0" fontAlgn="base" hangingPunct="0">
              <a:spcBef>
                <a:spcPct val="0"/>
              </a:spcBef>
              <a:spcAft>
                <a:spcPct val="0"/>
              </a:spcAft>
            </a:pPr>
            <a:r>
              <a:rPr lang="en-US" altLang="en-US" sz="11500" b="1" dirty="0">
                <a:latin typeface="Open Sans" panose="020B0606030504020204" pitchFamily="34" charset="0"/>
                <a:ea typeface="Times New Roman" panose="02020603050405020304" pitchFamily="18" charset="0"/>
                <a:cs typeface="Open Sans" panose="020B0606030504020204" pitchFamily="34" charset="0"/>
              </a:rPr>
              <a:t>Accountability</a:t>
            </a:r>
            <a:endParaRPr lang="en-US" altLang="en-US" sz="6000" dirty="0">
              <a:latin typeface="Arial" panose="020B0604020202020204" pitchFamily="34" charset="0"/>
            </a:endParaRPr>
          </a:p>
        </p:txBody>
      </p:sp>
      <p:pic>
        <p:nvPicPr>
          <p:cNvPr id="6" name="Picture 5">
            <a:extLst>
              <a:ext uri="{FF2B5EF4-FFF2-40B4-BE49-F238E27FC236}">
                <a16:creationId xmlns:a16="http://schemas.microsoft.com/office/drawing/2014/main" id="{BCB49BDC-9F49-44B4-B217-1219E6D31AA0}"/>
              </a:ext>
            </a:extLst>
          </p:cNvPr>
          <p:cNvPicPr/>
          <p:nvPr/>
        </p:nvPicPr>
        <p:blipFill rotWithShape="1">
          <a:blip r:embed="rId2" cstate="print">
            <a:extLst>
              <a:ext uri="{28A0092B-C50C-407E-A947-70E740481C1C}">
                <a14:useLocalDpi xmlns:a14="http://schemas.microsoft.com/office/drawing/2010/main" val="0"/>
              </a:ext>
            </a:extLst>
          </a:blip>
          <a:srcRect r="31453"/>
          <a:stretch/>
        </p:blipFill>
        <p:spPr>
          <a:xfrm>
            <a:off x="6204093" y="203201"/>
            <a:ext cx="5886307" cy="820771"/>
          </a:xfrm>
          <a:prstGeom prst="rect">
            <a:avLst/>
          </a:prstGeom>
        </p:spPr>
      </p:pic>
      <p:sp>
        <p:nvSpPr>
          <p:cNvPr id="7" name="Line 18">
            <a:extLst>
              <a:ext uri="{FF2B5EF4-FFF2-40B4-BE49-F238E27FC236}">
                <a16:creationId xmlns:a16="http://schemas.microsoft.com/office/drawing/2014/main" id="{DDFBB014-E877-41F8-9C3D-8FD3B0832744}"/>
              </a:ext>
            </a:extLst>
          </p:cNvPr>
          <p:cNvSpPr>
            <a:spLocks noChangeShapeType="1"/>
          </p:cNvSpPr>
          <p:nvPr/>
        </p:nvSpPr>
        <p:spPr bwMode="auto">
          <a:xfrm>
            <a:off x="645586" y="1210733"/>
            <a:ext cx="10941049" cy="0"/>
          </a:xfrm>
          <a:prstGeom prst="line">
            <a:avLst/>
          </a:prstGeom>
          <a:noFill/>
          <a:ln w="12700">
            <a:solidFill>
              <a:srgbClr val="C6D30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21914" tIns="60957" rIns="121914" bIns="60957" anchor="ctr"/>
          <a:lstStyle/>
          <a:p>
            <a:endParaRPr lang="en-US" dirty="0">
              <a:latin typeface="Open Sans" panose="020B0606030504020204" pitchFamily="34" charset="0"/>
              <a:ea typeface="Open Sans" panose="020B0606030504020204" pitchFamily="34" charset="0"/>
              <a:cs typeface="Open Sans" panose="020B0606030504020204" pitchFamily="34" charset="0"/>
            </a:endParaRPr>
          </a:p>
        </p:txBody>
      </p:sp>
      <p:pic>
        <p:nvPicPr>
          <p:cNvPr id="1026" name="Picture 2" descr="C:\Users\Ben\Desktop\Bridge-tag-Logo-updated.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308331" y="8024944"/>
            <a:ext cx="1883669" cy="8757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1882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ccountability Quotes. QuotesGram | Accountability quotes, Entrepreneurship  quotes, Work quotes">
            <a:extLst>
              <a:ext uri="{FF2B5EF4-FFF2-40B4-BE49-F238E27FC236}">
                <a16:creationId xmlns:a16="http://schemas.microsoft.com/office/drawing/2014/main" id="{CDCB0FD7-500D-4E63-AADD-26CF86360A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72000"/>
            <a:ext cx="4428004" cy="442800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When you blame others, you give up your power to change. Unknown –  Institute Success">
            <a:extLst>
              <a:ext uri="{FF2B5EF4-FFF2-40B4-BE49-F238E27FC236}">
                <a16:creationId xmlns:a16="http://schemas.microsoft.com/office/drawing/2014/main" id="{044B845D-20A9-4F11-836A-42DC954B5F3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14433" b="22045"/>
          <a:stretch/>
        </p:blipFill>
        <p:spPr bwMode="auto">
          <a:xfrm>
            <a:off x="1" y="0"/>
            <a:ext cx="4428004" cy="403411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ccountability Quote | Quote Number 616511 | Picture Quotes">
            <a:extLst>
              <a:ext uri="{FF2B5EF4-FFF2-40B4-BE49-F238E27FC236}">
                <a16:creationId xmlns:a16="http://schemas.microsoft.com/office/drawing/2014/main" id="{2BDC4ED9-8397-47A5-8E12-58A0C028D9A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31319" y="121023"/>
            <a:ext cx="3972421" cy="508299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Image result for accountability quotes">
            <a:extLst>
              <a:ext uri="{FF2B5EF4-FFF2-40B4-BE49-F238E27FC236}">
                <a16:creationId xmlns:a16="http://schemas.microsoft.com/office/drawing/2014/main" id="{E6B92B91-7C36-4C7B-8F87-79460B7E160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8708" t="6912" r="7988" b="4410"/>
          <a:stretch/>
        </p:blipFill>
        <p:spPr bwMode="auto">
          <a:xfrm>
            <a:off x="8489454" y="5258975"/>
            <a:ext cx="3514287" cy="3741029"/>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descr="Image result for accountability quotes">
            <a:extLst>
              <a:ext uri="{FF2B5EF4-FFF2-40B4-BE49-F238E27FC236}">
                <a16:creationId xmlns:a16="http://schemas.microsoft.com/office/drawing/2014/main" id="{9CBC1624-005B-45C9-85CE-C8BCFD0950B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30477" y="2662518"/>
            <a:ext cx="3514288" cy="44280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8955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13DF18-43DC-4743-80EB-C2341A26736E}"/>
              </a:ext>
            </a:extLst>
          </p:cNvPr>
          <p:cNvSpPr txBox="1"/>
          <p:nvPr/>
        </p:nvSpPr>
        <p:spPr>
          <a:xfrm>
            <a:off x="450222" y="226264"/>
            <a:ext cx="10263086" cy="830997"/>
          </a:xfrm>
          <a:prstGeom prst="rect">
            <a:avLst/>
          </a:prstGeom>
          <a:noFill/>
        </p:spPr>
        <p:txBody>
          <a:bodyPr wrap="square" rtlCol="0">
            <a:spAutoFit/>
          </a:bodyPr>
          <a:lstStyle/>
          <a:p>
            <a:r>
              <a:rPr lang="en-GB" sz="4800" b="1" dirty="0">
                <a:latin typeface="Open Sans" panose="020B0606030504020204" pitchFamily="34" charset="0"/>
                <a:ea typeface="Open Sans" panose="020B0606030504020204" pitchFamily="34" charset="0"/>
                <a:cs typeface="Open Sans" panose="020B0606030504020204" pitchFamily="34" charset="0"/>
              </a:rPr>
              <a:t>Personal Accountability - defined</a:t>
            </a:r>
          </a:p>
        </p:txBody>
      </p:sp>
      <p:sp>
        <p:nvSpPr>
          <p:cNvPr id="4" name="Line 18">
            <a:extLst>
              <a:ext uri="{FF2B5EF4-FFF2-40B4-BE49-F238E27FC236}">
                <a16:creationId xmlns:a16="http://schemas.microsoft.com/office/drawing/2014/main" id="{BE43DEE4-BAE3-47B7-B7AD-26C71844FBE9}"/>
              </a:ext>
            </a:extLst>
          </p:cNvPr>
          <p:cNvSpPr>
            <a:spLocks noChangeShapeType="1"/>
          </p:cNvSpPr>
          <p:nvPr/>
        </p:nvSpPr>
        <p:spPr bwMode="auto">
          <a:xfrm flipV="1">
            <a:off x="541923" y="1130296"/>
            <a:ext cx="11014202" cy="31965"/>
          </a:xfrm>
          <a:prstGeom prst="line">
            <a:avLst/>
          </a:prstGeom>
          <a:noFill/>
          <a:ln w="12700">
            <a:solidFill>
              <a:srgbClr val="C6D30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a:extLst>
              <a:ext uri="{FF2B5EF4-FFF2-40B4-BE49-F238E27FC236}">
                <a16:creationId xmlns:a16="http://schemas.microsoft.com/office/drawing/2014/main" id="{B48C9B0D-C7D1-4E7D-8620-384808D148CF}"/>
              </a:ext>
            </a:extLst>
          </p:cNvPr>
          <p:cNvSpPr txBox="1"/>
          <p:nvPr/>
        </p:nvSpPr>
        <p:spPr>
          <a:xfrm>
            <a:off x="588899" y="1614570"/>
            <a:ext cx="11014201" cy="6186309"/>
          </a:xfrm>
          <a:prstGeom prst="rect">
            <a:avLst/>
          </a:prstGeom>
          <a:noFill/>
        </p:spPr>
        <p:txBody>
          <a:bodyPr wrap="square">
            <a:spAutoFit/>
          </a:bodyPr>
          <a:lstStyle/>
          <a:p>
            <a:r>
              <a:rPr lang="en-GB" sz="3600" dirty="0">
                <a:latin typeface="Open Sans" panose="020B0606030504020204" pitchFamily="34" charset="0"/>
                <a:ea typeface="Open Sans" panose="020B0606030504020204" pitchFamily="34" charset="0"/>
                <a:cs typeface="Open Sans" panose="020B0606030504020204" pitchFamily="34" charset="0"/>
              </a:rPr>
              <a:t>P</a:t>
            </a:r>
            <a:r>
              <a:rPr lang="en-GB" sz="3600" i="0" dirty="0">
                <a:effectLst/>
                <a:latin typeface="Open Sans" panose="020B0606030504020204" pitchFamily="34" charset="0"/>
                <a:ea typeface="Open Sans" panose="020B0606030504020204" pitchFamily="34" charset="0"/>
                <a:cs typeface="Open Sans" panose="020B0606030504020204" pitchFamily="34" charset="0"/>
              </a:rPr>
              <a:t>ersonal accountability is being willing to answer for the outcomes resulting from your choices, behaviours, and actions. </a:t>
            </a:r>
          </a:p>
          <a:p>
            <a:endParaRPr lang="en-GB" sz="3600" dirty="0">
              <a:latin typeface="Open Sans" panose="020B0606030504020204" pitchFamily="34" charset="0"/>
              <a:ea typeface="Open Sans" panose="020B0606030504020204" pitchFamily="34" charset="0"/>
              <a:cs typeface="Open Sans" panose="020B0606030504020204" pitchFamily="34" charset="0"/>
            </a:endParaRPr>
          </a:p>
          <a:p>
            <a:r>
              <a:rPr lang="en-GB" sz="3600" i="0" dirty="0">
                <a:effectLst/>
                <a:latin typeface="Open Sans" panose="020B0606030504020204" pitchFamily="34" charset="0"/>
                <a:ea typeface="Open Sans" panose="020B0606030504020204" pitchFamily="34" charset="0"/>
                <a:cs typeface="Open Sans" panose="020B0606030504020204" pitchFamily="34" charset="0"/>
              </a:rPr>
              <a:t>When you're personally accountable, you take ownership of situations that you're involved in.  </a:t>
            </a:r>
            <a:r>
              <a:rPr lang="en-GB" sz="3600" b="0" i="0" dirty="0">
                <a:effectLst/>
                <a:latin typeface="Open Sans" panose="020B0606030504020204" pitchFamily="34" charset="0"/>
                <a:ea typeface="Open Sans" panose="020B0606030504020204" pitchFamily="34" charset="0"/>
                <a:cs typeface="Open Sans" panose="020B0606030504020204" pitchFamily="34" charset="0"/>
              </a:rPr>
              <a:t>You see them through, and you take responsibility for what happens – good or bad.</a:t>
            </a:r>
            <a:r>
              <a:rPr lang="en-GB" sz="3600" i="0" dirty="0">
                <a:effectLst/>
                <a:latin typeface="Open Sans" panose="020B0606030504020204" pitchFamily="34" charset="0"/>
                <a:ea typeface="Open Sans" panose="020B0606030504020204" pitchFamily="34" charset="0"/>
                <a:cs typeface="Open Sans" panose="020B0606030504020204" pitchFamily="34" charset="0"/>
              </a:rPr>
              <a:t> </a:t>
            </a:r>
          </a:p>
          <a:p>
            <a:endParaRPr lang="en-GB" sz="3600" dirty="0">
              <a:latin typeface="Open Sans" panose="020B0606030504020204" pitchFamily="34" charset="0"/>
              <a:ea typeface="Open Sans" panose="020B0606030504020204" pitchFamily="34" charset="0"/>
              <a:cs typeface="Open Sans" panose="020B0606030504020204" pitchFamily="34" charset="0"/>
            </a:endParaRPr>
          </a:p>
          <a:p>
            <a:r>
              <a:rPr lang="en-GB" sz="3600" dirty="0">
                <a:latin typeface="Open Sans" panose="020B0606030504020204" pitchFamily="34" charset="0"/>
                <a:ea typeface="Open Sans" panose="020B0606030504020204" pitchFamily="34" charset="0"/>
                <a:cs typeface="Open Sans" panose="020B0606030504020204" pitchFamily="34" charset="0"/>
              </a:rPr>
              <a:t>Accountability also builds trust because people know they can depend on you.</a:t>
            </a:r>
            <a:endParaRPr lang="en-US" sz="4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562171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nline Media 3" title="Check Yourself - Accountability  | Charlie Johnson | TEDxNormal">
            <a:hlinkClick r:id="" action="ppaction://media"/>
            <a:extLst>
              <a:ext uri="{FF2B5EF4-FFF2-40B4-BE49-F238E27FC236}">
                <a16:creationId xmlns:a16="http://schemas.microsoft.com/office/drawing/2014/main" id="{4A7B593C-37C7-4CB9-BE23-280FD1C72ABA}"/>
              </a:ext>
            </a:extLst>
          </p:cNvPr>
          <p:cNvPicPr>
            <a:picLocks noRot="1" noChangeAspect="1"/>
          </p:cNvPicPr>
          <p:nvPr>
            <a:videoFile r:link="rId1"/>
          </p:nvPr>
        </p:nvPicPr>
        <p:blipFill>
          <a:blip r:embed="rId3"/>
          <a:stretch>
            <a:fillRect/>
          </a:stretch>
        </p:blipFill>
        <p:spPr>
          <a:xfrm>
            <a:off x="836177" y="2218763"/>
            <a:ext cx="10519646" cy="5943600"/>
          </a:xfrm>
          <a:prstGeom prst="rect">
            <a:avLst/>
          </a:prstGeom>
        </p:spPr>
      </p:pic>
      <p:sp>
        <p:nvSpPr>
          <p:cNvPr id="5" name="TextBox 4">
            <a:extLst>
              <a:ext uri="{FF2B5EF4-FFF2-40B4-BE49-F238E27FC236}">
                <a16:creationId xmlns:a16="http://schemas.microsoft.com/office/drawing/2014/main" id="{798BE8CE-813F-4461-A20A-47FFBDAEBCE2}"/>
              </a:ext>
            </a:extLst>
          </p:cNvPr>
          <p:cNvSpPr txBox="1"/>
          <p:nvPr/>
        </p:nvSpPr>
        <p:spPr>
          <a:xfrm>
            <a:off x="450222" y="226264"/>
            <a:ext cx="10263086" cy="830997"/>
          </a:xfrm>
          <a:prstGeom prst="rect">
            <a:avLst/>
          </a:prstGeom>
          <a:noFill/>
        </p:spPr>
        <p:txBody>
          <a:bodyPr wrap="square" rtlCol="0">
            <a:spAutoFit/>
          </a:bodyPr>
          <a:lstStyle/>
          <a:p>
            <a:r>
              <a:rPr lang="en-GB" sz="4800" b="1" dirty="0">
                <a:latin typeface="Open Sans" panose="020B0606030504020204" pitchFamily="34" charset="0"/>
                <a:ea typeface="Open Sans" panose="020B0606030504020204" pitchFamily="34" charset="0"/>
                <a:cs typeface="Open Sans" panose="020B0606030504020204" pitchFamily="34" charset="0"/>
              </a:rPr>
              <a:t>Personal Accountability</a:t>
            </a:r>
          </a:p>
        </p:txBody>
      </p:sp>
      <p:sp>
        <p:nvSpPr>
          <p:cNvPr id="6" name="Line 18">
            <a:extLst>
              <a:ext uri="{FF2B5EF4-FFF2-40B4-BE49-F238E27FC236}">
                <a16:creationId xmlns:a16="http://schemas.microsoft.com/office/drawing/2014/main" id="{87C6CF44-DD89-48EF-9109-F5DB8AD4C9DD}"/>
              </a:ext>
            </a:extLst>
          </p:cNvPr>
          <p:cNvSpPr>
            <a:spLocks noChangeShapeType="1"/>
          </p:cNvSpPr>
          <p:nvPr/>
        </p:nvSpPr>
        <p:spPr bwMode="auto">
          <a:xfrm flipV="1">
            <a:off x="541923" y="1130296"/>
            <a:ext cx="11014202" cy="31965"/>
          </a:xfrm>
          <a:prstGeom prst="line">
            <a:avLst/>
          </a:prstGeom>
          <a:noFill/>
          <a:ln w="12700">
            <a:solidFill>
              <a:srgbClr val="C6D30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42878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AC368F1-1745-4BD8-A24B-1F29D3FFBFB9}"/>
              </a:ext>
            </a:extLst>
          </p:cNvPr>
          <p:cNvSpPr txBox="1"/>
          <p:nvPr/>
        </p:nvSpPr>
        <p:spPr>
          <a:xfrm>
            <a:off x="450222" y="226264"/>
            <a:ext cx="10263086" cy="830997"/>
          </a:xfrm>
          <a:prstGeom prst="rect">
            <a:avLst/>
          </a:prstGeom>
          <a:noFill/>
        </p:spPr>
        <p:txBody>
          <a:bodyPr wrap="square" rtlCol="0">
            <a:spAutoFit/>
          </a:bodyPr>
          <a:lstStyle/>
          <a:p>
            <a:r>
              <a:rPr lang="en-GB" sz="4800" b="1" dirty="0">
                <a:latin typeface="Open Sans" panose="020B0606030504020204" pitchFamily="34" charset="0"/>
                <a:ea typeface="Open Sans" panose="020B0606030504020204" pitchFamily="34" charset="0"/>
                <a:cs typeface="Open Sans" panose="020B0606030504020204" pitchFamily="34" charset="0"/>
              </a:rPr>
              <a:t>Personal Accountability</a:t>
            </a:r>
          </a:p>
        </p:txBody>
      </p:sp>
      <p:sp>
        <p:nvSpPr>
          <p:cNvPr id="5" name="Line 18">
            <a:extLst>
              <a:ext uri="{FF2B5EF4-FFF2-40B4-BE49-F238E27FC236}">
                <a16:creationId xmlns:a16="http://schemas.microsoft.com/office/drawing/2014/main" id="{7B30F30D-B973-467F-BBE1-CB6BA7E24303}"/>
              </a:ext>
            </a:extLst>
          </p:cNvPr>
          <p:cNvSpPr>
            <a:spLocks noChangeShapeType="1"/>
          </p:cNvSpPr>
          <p:nvPr/>
        </p:nvSpPr>
        <p:spPr bwMode="auto">
          <a:xfrm flipV="1">
            <a:off x="541923" y="1130296"/>
            <a:ext cx="11014202" cy="31965"/>
          </a:xfrm>
          <a:prstGeom prst="line">
            <a:avLst/>
          </a:prstGeom>
          <a:noFill/>
          <a:ln w="12700">
            <a:solidFill>
              <a:srgbClr val="C6D30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Open Sans" panose="020B0606030504020204" pitchFamily="34"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53E0E359-82F4-428E-9E91-7772A63576AB}"/>
              </a:ext>
            </a:extLst>
          </p:cNvPr>
          <p:cNvSpPr txBox="1"/>
          <p:nvPr/>
        </p:nvSpPr>
        <p:spPr>
          <a:xfrm>
            <a:off x="541923" y="1571178"/>
            <a:ext cx="11014201" cy="6494085"/>
          </a:xfrm>
          <a:prstGeom prst="rect">
            <a:avLst/>
          </a:prstGeom>
          <a:noFill/>
        </p:spPr>
        <p:txBody>
          <a:bodyPr wrap="square">
            <a:spAutoFit/>
          </a:bodyPr>
          <a:lstStyle/>
          <a:p>
            <a:r>
              <a:rPr lang="en-US" sz="3200" dirty="0">
                <a:latin typeface="Open Sans" panose="020B0606030504020204" pitchFamily="34" charset="0"/>
                <a:ea typeface="Open Sans" panose="020B0606030504020204" pitchFamily="34" charset="0"/>
                <a:cs typeface="Open Sans" panose="020B0606030504020204" pitchFamily="34" charset="0"/>
              </a:rPr>
              <a:t>Describe how you take personal responsibility for your own life.	</a:t>
            </a:r>
          </a:p>
          <a:p>
            <a:endParaRPr lang="en-US" sz="3200" dirty="0">
              <a:latin typeface="Open Sans" panose="020B0606030504020204" pitchFamily="34" charset="0"/>
              <a:ea typeface="Open Sans" panose="020B0606030504020204" pitchFamily="34" charset="0"/>
              <a:cs typeface="Open Sans" panose="020B0606030504020204" pitchFamily="34" charset="0"/>
            </a:endParaRPr>
          </a:p>
          <a:p>
            <a:r>
              <a:rPr lang="en-US" sz="3200" dirty="0">
                <a:latin typeface="Open Sans" panose="020B0606030504020204" pitchFamily="34" charset="0"/>
                <a:ea typeface="Open Sans" panose="020B0606030504020204" pitchFamily="34" charset="0"/>
                <a:cs typeface="Open Sans" panose="020B0606030504020204" pitchFamily="34" charset="0"/>
              </a:rPr>
              <a:t>Consider the following questions:</a:t>
            </a:r>
          </a:p>
          <a:p>
            <a:endParaRPr lang="en-US" sz="3200" dirty="0">
              <a:latin typeface="Open Sans" panose="020B0606030504020204" pitchFamily="34" charset="0"/>
              <a:ea typeface="Open Sans" panose="020B0606030504020204" pitchFamily="34" charset="0"/>
              <a:cs typeface="Open Sans" panose="020B0606030504020204" pitchFamily="34" charset="0"/>
            </a:endParaRPr>
          </a:p>
          <a:p>
            <a:pPr marL="571500" indent="-571500">
              <a:buFont typeface="Arial" panose="020B0604020202020204" pitchFamily="34" charset="0"/>
              <a:buChar char="•"/>
            </a:pPr>
            <a:r>
              <a:rPr lang="en-US" sz="3200" dirty="0">
                <a:latin typeface="Open Sans" panose="020B0606030504020204" pitchFamily="34" charset="0"/>
                <a:ea typeface="Open Sans" panose="020B0606030504020204" pitchFamily="34" charset="0"/>
                <a:cs typeface="Open Sans" panose="020B0606030504020204" pitchFamily="34" charset="0"/>
              </a:rPr>
              <a:t>How do you keep a track of your life?</a:t>
            </a:r>
          </a:p>
          <a:p>
            <a:pPr marL="571500" indent="-571500">
              <a:buFont typeface="Arial" panose="020B0604020202020204" pitchFamily="34" charset="0"/>
              <a:buChar char="•"/>
            </a:pPr>
            <a:r>
              <a:rPr lang="en-US" sz="3200" dirty="0">
                <a:latin typeface="Open Sans" panose="020B0606030504020204" pitchFamily="34" charset="0"/>
                <a:ea typeface="Open Sans" panose="020B0606030504020204" pitchFamily="34" charset="0"/>
                <a:cs typeface="Open Sans" panose="020B0606030504020204" pitchFamily="34" charset="0"/>
              </a:rPr>
              <a:t>How do you ensure you are working towards creating a life you want?</a:t>
            </a:r>
          </a:p>
          <a:p>
            <a:pPr marL="571500" indent="-571500">
              <a:buFont typeface="Arial" panose="020B0604020202020204" pitchFamily="34" charset="0"/>
              <a:buChar char="•"/>
            </a:pPr>
            <a:r>
              <a:rPr lang="en-US" sz="3200" dirty="0">
                <a:latin typeface="Open Sans" panose="020B0606030504020204" pitchFamily="34" charset="0"/>
                <a:ea typeface="Open Sans" panose="020B0606030504020204" pitchFamily="34" charset="0"/>
                <a:cs typeface="Open Sans" panose="020B0606030504020204" pitchFamily="34" charset="0"/>
              </a:rPr>
              <a:t>How do you measure your progress towards your goals?</a:t>
            </a:r>
          </a:p>
          <a:p>
            <a:pPr marL="571500" indent="-571500">
              <a:buFont typeface="Arial" panose="020B0604020202020204" pitchFamily="34" charset="0"/>
              <a:buChar char="•"/>
            </a:pPr>
            <a:r>
              <a:rPr lang="en-US" sz="3200" dirty="0">
                <a:latin typeface="Open Sans" panose="020B0606030504020204" pitchFamily="34" charset="0"/>
                <a:ea typeface="Open Sans" panose="020B0606030504020204" pitchFamily="34" charset="0"/>
                <a:cs typeface="Open Sans" panose="020B0606030504020204" pitchFamily="34" charset="0"/>
              </a:rPr>
              <a:t>Do you have people around you to support you towards your goals?  If so, how do you create accountability in those relationships?</a:t>
            </a:r>
          </a:p>
        </p:txBody>
      </p:sp>
    </p:spTree>
    <p:extLst>
      <p:ext uri="{BB962C8B-B14F-4D97-AF65-F5344CB8AC3E}">
        <p14:creationId xmlns:p14="http://schemas.microsoft.com/office/powerpoint/2010/main" val="575390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AC368F1-1745-4BD8-A24B-1F29D3FFBFB9}"/>
              </a:ext>
            </a:extLst>
          </p:cNvPr>
          <p:cNvSpPr txBox="1"/>
          <p:nvPr/>
        </p:nvSpPr>
        <p:spPr>
          <a:xfrm>
            <a:off x="450222" y="226264"/>
            <a:ext cx="10263086" cy="830997"/>
          </a:xfrm>
          <a:prstGeom prst="rect">
            <a:avLst/>
          </a:prstGeom>
          <a:noFill/>
        </p:spPr>
        <p:txBody>
          <a:bodyPr wrap="square" rtlCol="0">
            <a:spAutoFit/>
          </a:bodyPr>
          <a:lstStyle/>
          <a:p>
            <a:r>
              <a:rPr lang="en-GB" sz="4800" b="1" dirty="0">
                <a:latin typeface="Open Sans" panose="020B0606030504020204" pitchFamily="34" charset="0"/>
                <a:ea typeface="Open Sans" panose="020B0606030504020204" pitchFamily="34" charset="0"/>
                <a:cs typeface="Open Sans" panose="020B0606030504020204" pitchFamily="34" charset="0"/>
              </a:rPr>
              <a:t>Accountability continuum</a:t>
            </a:r>
          </a:p>
        </p:txBody>
      </p:sp>
      <p:sp>
        <p:nvSpPr>
          <p:cNvPr id="5" name="Line 18">
            <a:extLst>
              <a:ext uri="{FF2B5EF4-FFF2-40B4-BE49-F238E27FC236}">
                <a16:creationId xmlns:a16="http://schemas.microsoft.com/office/drawing/2014/main" id="{7B30F30D-B973-467F-BBE1-CB6BA7E24303}"/>
              </a:ext>
            </a:extLst>
          </p:cNvPr>
          <p:cNvSpPr>
            <a:spLocks noChangeShapeType="1"/>
          </p:cNvSpPr>
          <p:nvPr/>
        </p:nvSpPr>
        <p:spPr bwMode="auto">
          <a:xfrm flipV="1">
            <a:off x="541923" y="1130296"/>
            <a:ext cx="11014202" cy="31965"/>
          </a:xfrm>
          <a:prstGeom prst="line">
            <a:avLst/>
          </a:prstGeom>
          <a:noFill/>
          <a:ln w="12700">
            <a:solidFill>
              <a:srgbClr val="C6D30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Open Sans" panose="020B0606030504020204" pitchFamily="34" charset="0"/>
              <a:ea typeface="Open Sans" panose="020B0606030504020204" pitchFamily="34" charset="0"/>
              <a:cs typeface="Open Sans" panose="020B0606030504020204" pitchFamily="34" charset="0"/>
            </a:endParaRPr>
          </a:p>
        </p:txBody>
      </p:sp>
      <p:cxnSp>
        <p:nvCxnSpPr>
          <p:cNvPr id="3" name="Straight Arrow Connector 2">
            <a:extLst>
              <a:ext uri="{FF2B5EF4-FFF2-40B4-BE49-F238E27FC236}">
                <a16:creationId xmlns:a16="http://schemas.microsoft.com/office/drawing/2014/main" id="{51D2C3CF-4EB8-436C-B78D-A7BD205E5329}"/>
              </a:ext>
            </a:extLst>
          </p:cNvPr>
          <p:cNvCxnSpPr>
            <a:cxnSpLocks/>
          </p:cNvCxnSpPr>
          <p:nvPr/>
        </p:nvCxnSpPr>
        <p:spPr>
          <a:xfrm>
            <a:off x="1375994" y="4477869"/>
            <a:ext cx="9756462" cy="0"/>
          </a:xfrm>
          <a:prstGeom prst="straightConnector1">
            <a:avLst/>
          </a:prstGeom>
          <a:ln w="762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sp>
        <p:nvSpPr>
          <p:cNvPr id="6" name="TextBox 5">
            <a:extLst>
              <a:ext uri="{FF2B5EF4-FFF2-40B4-BE49-F238E27FC236}">
                <a16:creationId xmlns:a16="http://schemas.microsoft.com/office/drawing/2014/main" id="{6890D3E5-53BB-47F2-9D4A-C495C1D21CBF}"/>
              </a:ext>
            </a:extLst>
          </p:cNvPr>
          <p:cNvSpPr txBox="1"/>
          <p:nvPr/>
        </p:nvSpPr>
        <p:spPr>
          <a:xfrm>
            <a:off x="252810" y="5630640"/>
            <a:ext cx="3673731" cy="1569660"/>
          </a:xfrm>
          <a:prstGeom prst="rect">
            <a:avLst/>
          </a:prstGeom>
          <a:noFill/>
        </p:spPr>
        <p:txBody>
          <a:bodyPr wrap="square" rtlCol="0">
            <a:spAutoFit/>
          </a:bodyPr>
          <a:lstStyle/>
          <a:p>
            <a:pPr marL="457200" indent="-457200">
              <a:buFont typeface="Arial" panose="020B0604020202020204" pitchFamily="34" charset="0"/>
              <a:buChar char="•"/>
            </a:pPr>
            <a:r>
              <a:rPr lang="en-GB" sz="2400" dirty="0">
                <a:latin typeface="Open Sans" panose="020B0606030504020204" pitchFamily="34" charset="0"/>
                <a:ea typeface="Open Sans" panose="020B0606030504020204" pitchFamily="34" charset="0"/>
                <a:cs typeface="Open Sans" panose="020B0606030504020204" pitchFamily="34" charset="0"/>
              </a:rPr>
              <a:t>Blame others</a:t>
            </a:r>
          </a:p>
          <a:p>
            <a:pPr marL="457200" indent="-457200">
              <a:buFont typeface="Arial" panose="020B0604020202020204" pitchFamily="34" charset="0"/>
              <a:buChar char="•"/>
            </a:pPr>
            <a:r>
              <a:rPr lang="en-GB" sz="2400" dirty="0">
                <a:latin typeface="Open Sans" panose="020B0606030504020204" pitchFamily="34" charset="0"/>
                <a:ea typeface="Open Sans" panose="020B0606030504020204" pitchFamily="34" charset="0"/>
                <a:cs typeface="Open Sans" panose="020B0606030504020204" pitchFamily="34" charset="0"/>
              </a:rPr>
              <a:t>Make excuses</a:t>
            </a:r>
          </a:p>
          <a:p>
            <a:pPr marL="457200" indent="-457200">
              <a:buFont typeface="Arial" panose="020B0604020202020204" pitchFamily="34" charset="0"/>
              <a:buChar char="•"/>
            </a:pPr>
            <a:r>
              <a:rPr lang="en-GB" sz="2400" dirty="0">
                <a:latin typeface="Open Sans" panose="020B0606030504020204" pitchFamily="34" charset="0"/>
                <a:ea typeface="Open Sans" panose="020B0606030504020204" pitchFamily="34" charset="0"/>
                <a:cs typeface="Open Sans" panose="020B0606030504020204" pitchFamily="34" charset="0"/>
              </a:rPr>
              <a:t>Wait. Hope it will get better</a:t>
            </a:r>
          </a:p>
        </p:txBody>
      </p:sp>
      <p:sp>
        <p:nvSpPr>
          <p:cNvPr id="7" name="TextBox 6">
            <a:extLst>
              <a:ext uri="{FF2B5EF4-FFF2-40B4-BE49-F238E27FC236}">
                <a16:creationId xmlns:a16="http://schemas.microsoft.com/office/drawing/2014/main" id="{3B334972-69A7-46D2-B98D-CC7151AC07A8}"/>
              </a:ext>
            </a:extLst>
          </p:cNvPr>
          <p:cNvSpPr txBox="1"/>
          <p:nvPr/>
        </p:nvSpPr>
        <p:spPr>
          <a:xfrm>
            <a:off x="8518270" y="5808078"/>
            <a:ext cx="3673731" cy="1569660"/>
          </a:xfrm>
          <a:prstGeom prst="rect">
            <a:avLst/>
          </a:prstGeom>
          <a:noFill/>
        </p:spPr>
        <p:txBody>
          <a:bodyPr wrap="square" rtlCol="0">
            <a:spAutoFit/>
          </a:bodyPr>
          <a:lstStyle/>
          <a:p>
            <a:pPr marL="457200" indent="-457200">
              <a:buFont typeface="Arial" panose="020B0604020202020204" pitchFamily="34" charset="0"/>
              <a:buChar char="•"/>
            </a:pPr>
            <a:r>
              <a:rPr lang="en-GB" sz="2400" dirty="0">
                <a:latin typeface="Open Sans" panose="020B0606030504020204" pitchFamily="34" charset="0"/>
                <a:ea typeface="Open Sans" panose="020B0606030504020204" pitchFamily="34" charset="0"/>
                <a:cs typeface="Open Sans" panose="020B0606030504020204" pitchFamily="34" charset="0"/>
              </a:rPr>
              <a:t>Acknowledge reality</a:t>
            </a:r>
          </a:p>
          <a:p>
            <a:pPr marL="457200" indent="-457200">
              <a:buFont typeface="Arial" panose="020B0604020202020204" pitchFamily="34" charset="0"/>
              <a:buChar char="•"/>
            </a:pPr>
            <a:r>
              <a:rPr lang="en-GB" sz="2400" dirty="0">
                <a:latin typeface="Open Sans" panose="020B0606030504020204" pitchFamily="34" charset="0"/>
                <a:ea typeface="Open Sans" panose="020B0606030504020204" pitchFamily="34" charset="0"/>
                <a:cs typeface="Open Sans" panose="020B0606030504020204" pitchFamily="34" charset="0"/>
              </a:rPr>
              <a:t>“Own it”.  Take responsibility.</a:t>
            </a:r>
          </a:p>
          <a:p>
            <a:pPr marL="457200" indent="-457200">
              <a:buFont typeface="Arial" panose="020B0604020202020204" pitchFamily="34" charset="0"/>
              <a:buChar char="•"/>
            </a:pPr>
            <a:r>
              <a:rPr lang="en-GB" sz="2400" dirty="0">
                <a:latin typeface="Open Sans" panose="020B0606030504020204" pitchFamily="34" charset="0"/>
                <a:ea typeface="Open Sans" panose="020B0606030504020204" pitchFamily="34" charset="0"/>
                <a:cs typeface="Open Sans" panose="020B0606030504020204" pitchFamily="34" charset="0"/>
              </a:rPr>
              <a:t>Find solutions.  </a:t>
            </a:r>
          </a:p>
        </p:txBody>
      </p:sp>
      <p:sp>
        <p:nvSpPr>
          <p:cNvPr id="9" name="TextBox 8">
            <a:extLst>
              <a:ext uri="{FF2B5EF4-FFF2-40B4-BE49-F238E27FC236}">
                <a16:creationId xmlns:a16="http://schemas.microsoft.com/office/drawing/2014/main" id="{EFB98699-B762-4590-821C-5C8B26BCCECE}"/>
              </a:ext>
            </a:extLst>
          </p:cNvPr>
          <p:cNvSpPr txBox="1"/>
          <p:nvPr/>
        </p:nvSpPr>
        <p:spPr>
          <a:xfrm>
            <a:off x="2999904" y="2012483"/>
            <a:ext cx="6098240" cy="769441"/>
          </a:xfrm>
          <a:prstGeom prst="rect">
            <a:avLst/>
          </a:prstGeom>
          <a:noFill/>
        </p:spPr>
        <p:txBody>
          <a:bodyPr wrap="square">
            <a:spAutoFit/>
          </a:bodyPr>
          <a:lstStyle/>
          <a:p>
            <a:pPr algn="ctr"/>
            <a:r>
              <a:rPr lang="en-GB" sz="4400" b="1" dirty="0">
                <a:solidFill>
                  <a:srgbClr val="FF0000"/>
                </a:solidFill>
                <a:latin typeface="Open Sans" panose="020B0606030504020204" pitchFamily="34" charset="0"/>
                <a:ea typeface="Open Sans" panose="020B0606030504020204" pitchFamily="34" charset="0"/>
                <a:cs typeface="Open Sans" panose="020B0606030504020204" pitchFamily="34" charset="0"/>
              </a:rPr>
              <a:t>Where do you stand?</a:t>
            </a:r>
          </a:p>
        </p:txBody>
      </p:sp>
      <p:sp>
        <p:nvSpPr>
          <p:cNvPr id="11" name="TextBox 10">
            <a:extLst>
              <a:ext uri="{FF2B5EF4-FFF2-40B4-BE49-F238E27FC236}">
                <a16:creationId xmlns:a16="http://schemas.microsoft.com/office/drawing/2014/main" id="{7FD1DC9B-D377-45C5-9D91-5EF0B46BD462}"/>
              </a:ext>
            </a:extLst>
          </p:cNvPr>
          <p:cNvSpPr txBox="1"/>
          <p:nvPr/>
        </p:nvSpPr>
        <p:spPr>
          <a:xfrm>
            <a:off x="9489140" y="4881364"/>
            <a:ext cx="2702860" cy="523220"/>
          </a:xfrm>
          <a:prstGeom prst="rect">
            <a:avLst/>
          </a:prstGeom>
          <a:noFill/>
        </p:spPr>
        <p:txBody>
          <a:bodyPr wrap="square">
            <a:spAutoFit/>
          </a:bodyPr>
          <a:lstStyle/>
          <a:p>
            <a:pPr algn="ctr"/>
            <a:r>
              <a:rPr lang="en-GB" sz="2800" b="1" dirty="0">
                <a:latin typeface="Open Sans" panose="020B0606030504020204" pitchFamily="34" charset="0"/>
                <a:ea typeface="Open Sans" panose="020B0606030504020204" pitchFamily="34" charset="0"/>
                <a:cs typeface="Open Sans" panose="020B0606030504020204" pitchFamily="34" charset="0"/>
              </a:rPr>
              <a:t>Accountable</a:t>
            </a:r>
            <a:endParaRPr lang="en-GB" sz="2800" dirty="0"/>
          </a:p>
        </p:txBody>
      </p:sp>
      <p:sp>
        <p:nvSpPr>
          <p:cNvPr id="13" name="TextBox 12">
            <a:extLst>
              <a:ext uri="{FF2B5EF4-FFF2-40B4-BE49-F238E27FC236}">
                <a16:creationId xmlns:a16="http://schemas.microsoft.com/office/drawing/2014/main" id="{3A718ECE-AD00-4B6C-A7F3-8EDA4886EFE1}"/>
              </a:ext>
            </a:extLst>
          </p:cNvPr>
          <p:cNvSpPr txBox="1"/>
          <p:nvPr/>
        </p:nvSpPr>
        <p:spPr>
          <a:xfrm>
            <a:off x="915431" y="4918996"/>
            <a:ext cx="1590114" cy="523220"/>
          </a:xfrm>
          <a:prstGeom prst="rect">
            <a:avLst/>
          </a:prstGeom>
          <a:noFill/>
        </p:spPr>
        <p:txBody>
          <a:bodyPr wrap="square">
            <a:spAutoFit/>
          </a:bodyPr>
          <a:lstStyle/>
          <a:p>
            <a:r>
              <a:rPr lang="en-GB" sz="2800" b="1" dirty="0">
                <a:latin typeface="Open Sans" panose="020B0606030504020204" pitchFamily="34" charset="0"/>
                <a:ea typeface="Open Sans" panose="020B0606030504020204" pitchFamily="34" charset="0"/>
                <a:cs typeface="Open Sans" panose="020B0606030504020204" pitchFamily="34" charset="0"/>
              </a:rPr>
              <a:t>Victim</a:t>
            </a:r>
          </a:p>
        </p:txBody>
      </p:sp>
    </p:spTree>
    <p:extLst>
      <p:ext uri="{BB962C8B-B14F-4D97-AF65-F5344CB8AC3E}">
        <p14:creationId xmlns:p14="http://schemas.microsoft.com/office/powerpoint/2010/main" val="2753196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E3DC742-B8FB-473C-9DDF-3AC1C7BAB7ED}"/>
              </a:ext>
            </a:extLst>
          </p:cNvPr>
          <p:cNvSpPr/>
          <p:nvPr/>
        </p:nvSpPr>
        <p:spPr>
          <a:xfrm>
            <a:off x="495300" y="1256559"/>
            <a:ext cx="11201400" cy="6863417"/>
          </a:xfrm>
          <a:prstGeom prst="rect">
            <a:avLst/>
          </a:prstGeom>
        </p:spPr>
        <p:txBody>
          <a:bodyPr wrap="square">
            <a:spAutoFit/>
          </a:bodyPr>
          <a:lstStyle/>
          <a:p>
            <a:r>
              <a:rPr lang="en-GB" sz="4400" b="0" i="1" dirty="0">
                <a:effectLst/>
                <a:latin typeface="Open Sans" panose="020B0606030504020204" pitchFamily="34" charset="0"/>
              </a:rPr>
              <a:t>There was an important job to be done and Everybody was asked to do it. Everybody was sure Somebody would do it. Anybody could have done it, but Nobody did it. Somebody got angry about that, because it was Everybody’s job. Everybody thought Anybody could do it but Nobody realized that Everybody wouldn’t do it. It ended up that Everybody blamed Somebody when Nobody did what Anybody could have done.</a:t>
            </a:r>
            <a:endParaRPr lang="en-US" sz="900" i="1" dirty="0">
              <a:latin typeface="Open Sans" panose="020B0606030504020204" pitchFamily="34" charset="0"/>
              <a:ea typeface="Calibri" panose="020F0502020204030204" pitchFamily="34" charset="0"/>
            </a:endParaRPr>
          </a:p>
        </p:txBody>
      </p:sp>
    </p:spTree>
    <p:extLst>
      <p:ext uri="{BB962C8B-B14F-4D97-AF65-F5344CB8AC3E}">
        <p14:creationId xmlns:p14="http://schemas.microsoft.com/office/powerpoint/2010/main" val="425306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arshall Goldsmith - 6 active engaging questions">
            <a:extLst>
              <a:ext uri="{FF2B5EF4-FFF2-40B4-BE49-F238E27FC236}">
                <a16:creationId xmlns:a16="http://schemas.microsoft.com/office/drawing/2014/main" id="{9A548BE4-62EE-481C-B533-BF330A6EDC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0138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AC368F1-1745-4BD8-A24B-1F29D3FFBFB9}"/>
              </a:ext>
            </a:extLst>
          </p:cNvPr>
          <p:cNvSpPr txBox="1"/>
          <p:nvPr/>
        </p:nvSpPr>
        <p:spPr>
          <a:xfrm>
            <a:off x="450222" y="226264"/>
            <a:ext cx="11558002" cy="769441"/>
          </a:xfrm>
          <a:prstGeom prst="rect">
            <a:avLst/>
          </a:prstGeom>
          <a:noFill/>
        </p:spPr>
        <p:txBody>
          <a:bodyPr wrap="square" rtlCol="0">
            <a:spAutoFit/>
          </a:bodyPr>
          <a:lstStyle/>
          <a:p>
            <a:r>
              <a:rPr lang="en-GB" sz="4400" b="1" dirty="0">
                <a:latin typeface="Open Sans" panose="020B0606030504020204" pitchFamily="34" charset="0"/>
                <a:ea typeface="Open Sans" panose="020B0606030504020204" pitchFamily="34" charset="0"/>
                <a:cs typeface="Open Sans" panose="020B0606030504020204" pitchFamily="34" charset="0"/>
              </a:rPr>
              <a:t>Daily Questions – Marshall Goldsmith</a:t>
            </a:r>
          </a:p>
        </p:txBody>
      </p:sp>
      <p:sp>
        <p:nvSpPr>
          <p:cNvPr id="5" name="Line 18">
            <a:extLst>
              <a:ext uri="{FF2B5EF4-FFF2-40B4-BE49-F238E27FC236}">
                <a16:creationId xmlns:a16="http://schemas.microsoft.com/office/drawing/2014/main" id="{7B30F30D-B973-467F-BBE1-CB6BA7E24303}"/>
              </a:ext>
            </a:extLst>
          </p:cNvPr>
          <p:cNvSpPr>
            <a:spLocks noChangeShapeType="1"/>
          </p:cNvSpPr>
          <p:nvPr/>
        </p:nvSpPr>
        <p:spPr bwMode="auto">
          <a:xfrm flipV="1">
            <a:off x="541923" y="1130296"/>
            <a:ext cx="11014202" cy="31965"/>
          </a:xfrm>
          <a:prstGeom prst="line">
            <a:avLst/>
          </a:prstGeom>
          <a:noFill/>
          <a:ln w="12700">
            <a:solidFill>
              <a:srgbClr val="C6D30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Open Sans" panose="020B0606030504020204" pitchFamily="34" charset="0"/>
              <a:ea typeface="Open Sans" panose="020B0606030504020204" pitchFamily="34" charset="0"/>
              <a:cs typeface="Open Sans" panose="020B0606030504020204" pitchFamily="34" charset="0"/>
            </a:endParaRPr>
          </a:p>
        </p:txBody>
      </p:sp>
      <p:sp>
        <p:nvSpPr>
          <p:cNvPr id="6" name="Content Placeholder 2">
            <a:extLst>
              <a:ext uri="{FF2B5EF4-FFF2-40B4-BE49-F238E27FC236}">
                <a16:creationId xmlns:a16="http://schemas.microsoft.com/office/drawing/2014/main" id="{D5903F71-03D5-4DA9-85A4-885ADCE39724}"/>
              </a:ext>
            </a:extLst>
          </p:cNvPr>
          <p:cNvSpPr>
            <a:spLocks noGrp="1"/>
          </p:cNvSpPr>
          <p:nvPr>
            <p:ph idx="1"/>
          </p:nvPr>
        </p:nvSpPr>
        <p:spPr>
          <a:xfrm>
            <a:off x="446324" y="2184400"/>
            <a:ext cx="4878711" cy="4775200"/>
          </a:xfrm>
        </p:spPr>
        <p:txBody>
          <a:bodyPr>
            <a:normAutofit/>
          </a:bodyPr>
          <a:lstStyle/>
          <a:p>
            <a:r>
              <a:rPr lang="en-GB" dirty="0">
                <a:latin typeface="Open Sans" panose="020B0606030504020204" pitchFamily="34" charset="0"/>
                <a:ea typeface="Open Sans" panose="020B0606030504020204" pitchFamily="34" charset="0"/>
                <a:cs typeface="Open Sans" panose="020B0606030504020204" pitchFamily="34" charset="0"/>
              </a:rPr>
              <a:t>Develop a report card</a:t>
            </a:r>
          </a:p>
          <a:p>
            <a:r>
              <a:rPr lang="en-GB" dirty="0">
                <a:latin typeface="Open Sans" panose="020B0606030504020204" pitchFamily="34" charset="0"/>
                <a:ea typeface="Open Sans" panose="020B0606030504020204" pitchFamily="34" charset="0"/>
                <a:cs typeface="Open Sans" panose="020B0606030504020204" pitchFamily="34" charset="0"/>
              </a:rPr>
              <a:t>Active questions</a:t>
            </a:r>
          </a:p>
          <a:p>
            <a:r>
              <a:rPr lang="en-GB" dirty="0">
                <a:latin typeface="Open Sans" panose="020B0606030504020204" pitchFamily="34" charset="0"/>
                <a:ea typeface="Open Sans" panose="020B0606030504020204" pitchFamily="34" charset="0"/>
                <a:cs typeface="Open Sans" panose="020B0606030504020204" pitchFamily="34" charset="0"/>
              </a:rPr>
              <a:t>Focus on effort</a:t>
            </a:r>
          </a:p>
          <a:p>
            <a:r>
              <a:rPr lang="en-GB" dirty="0">
                <a:latin typeface="Open Sans" panose="020B0606030504020204" pitchFamily="34" charset="0"/>
                <a:ea typeface="Open Sans" panose="020B0606030504020204" pitchFamily="34" charset="0"/>
                <a:cs typeface="Open Sans" panose="020B0606030504020204" pitchFamily="34" charset="0"/>
              </a:rPr>
              <a:t>Enlist a friend</a:t>
            </a:r>
          </a:p>
        </p:txBody>
      </p:sp>
      <p:sp>
        <p:nvSpPr>
          <p:cNvPr id="7" name="Rectangle 6">
            <a:extLst>
              <a:ext uri="{FF2B5EF4-FFF2-40B4-BE49-F238E27FC236}">
                <a16:creationId xmlns:a16="http://schemas.microsoft.com/office/drawing/2014/main" id="{B54F0818-B0F6-49BD-93E0-F44A6702F500}"/>
              </a:ext>
            </a:extLst>
          </p:cNvPr>
          <p:cNvSpPr/>
          <p:nvPr/>
        </p:nvSpPr>
        <p:spPr>
          <a:xfrm rot="398823">
            <a:off x="5305749" y="2574708"/>
            <a:ext cx="6143915" cy="3046988"/>
          </a:xfrm>
          <a:prstGeom prst="rect">
            <a:avLst/>
          </a:prstGeom>
          <a:ln>
            <a:solidFill>
              <a:schemeClr val="tx1"/>
            </a:solidFill>
          </a:ln>
        </p:spPr>
        <p:txBody>
          <a:bodyPr wrap="square">
            <a:spAutoFit/>
          </a:bodyPr>
          <a:lstStyle/>
          <a:p>
            <a:r>
              <a:rPr lang="en-GB" sz="2400" dirty="0">
                <a:latin typeface="Open Sans" panose="020B0606030504020204" pitchFamily="34" charset="0"/>
                <a:ea typeface="Open Sans" panose="020B0606030504020204" pitchFamily="34" charset="0"/>
                <a:cs typeface="Open Sans" panose="020B0606030504020204" pitchFamily="34" charset="0"/>
              </a:rPr>
              <a:t>Did I do my best today to: </a:t>
            </a:r>
          </a:p>
          <a:p>
            <a:endParaRPr lang="en-GB" sz="2400" dirty="0">
              <a:latin typeface="Open Sans" panose="020B0606030504020204" pitchFamily="34" charset="0"/>
              <a:ea typeface="Open Sans" panose="020B0606030504020204" pitchFamily="34" charset="0"/>
              <a:cs typeface="Open Sans" panose="020B0606030504020204" pitchFamily="34" charset="0"/>
            </a:endParaRPr>
          </a:p>
          <a:p>
            <a:r>
              <a:rPr lang="en-GB" sz="2400" dirty="0">
                <a:latin typeface="Open Sans" panose="020B0606030504020204" pitchFamily="34" charset="0"/>
                <a:ea typeface="Open Sans" panose="020B0606030504020204" pitchFamily="34" charset="0"/>
                <a:cs typeface="Open Sans" panose="020B0606030504020204" pitchFamily="34" charset="0"/>
              </a:rPr>
              <a:t>1. Be happy? (1-10)</a:t>
            </a:r>
          </a:p>
          <a:p>
            <a:r>
              <a:rPr lang="en-GB" sz="2400" dirty="0">
                <a:latin typeface="Open Sans" panose="020B0606030504020204" pitchFamily="34" charset="0"/>
                <a:ea typeface="Open Sans" panose="020B0606030504020204" pitchFamily="34" charset="0"/>
                <a:cs typeface="Open Sans" panose="020B0606030504020204" pitchFamily="34" charset="0"/>
              </a:rPr>
              <a:t>2. Find meaning? (1-10)</a:t>
            </a:r>
          </a:p>
          <a:p>
            <a:r>
              <a:rPr lang="en-GB" sz="2400" dirty="0">
                <a:latin typeface="Open Sans" panose="020B0606030504020204" pitchFamily="34" charset="0"/>
                <a:ea typeface="Open Sans" panose="020B0606030504020204" pitchFamily="34" charset="0"/>
                <a:cs typeface="Open Sans" panose="020B0606030504020204" pitchFamily="34" charset="0"/>
              </a:rPr>
              <a:t>3. Build positive relationships? (1-10)</a:t>
            </a:r>
          </a:p>
          <a:p>
            <a:r>
              <a:rPr lang="en-GB" sz="2400" dirty="0">
                <a:latin typeface="Open Sans" panose="020B0606030504020204" pitchFamily="34" charset="0"/>
                <a:ea typeface="Open Sans" panose="020B0606030504020204" pitchFamily="34" charset="0"/>
                <a:cs typeface="Open Sans" panose="020B0606030504020204" pitchFamily="34" charset="0"/>
              </a:rPr>
              <a:t>4. Be fully engaged? (1-10)</a:t>
            </a:r>
          </a:p>
          <a:p>
            <a:r>
              <a:rPr lang="en-GB" sz="2400" dirty="0">
                <a:latin typeface="Open Sans" panose="020B0606030504020204" pitchFamily="34" charset="0"/>
                <a:ea typeface="Open Sans" panose="020B0606030504020204" pitchFamily="34" charset="0"/>
                <a:cs typeface="Open Sans" panose="020B0606030504020204" pitchFamily="34" charset="0"/>
              </a:rPr>
              <a:t>5. Set clear goal? (1-10)</a:t>
            </a:r>
          </a:p>
          <a:p>
            <a:r>
              <a:rPr lang="en-GB" sz="2400" dirty="0">
                <a:latin typeface="Open Sans" panose="020B0606030504020204" pitchFamily="34" charset="0"/>
                <a:ea typeface="Open Sans" panose="020B0606030504020204" pitchFamily="34" charset="0"/>
                <a:cs typeface="Open Sans" panose="020B0606030504020204" pitchFamily="34" charset="0"/>
              </a:rPr>
              <a:t>6. Make progress toward my goals? (1-10</a:t>
            </a:r>
            <a:r>
              <a:rPr lang="en-GB" sz="2000" dirty="0">
                <a:latin typeface="Open Sans" panose="020B0606030504020204" pitchFamily="34" charset="0"/>
                <a:ea typeface="Open Sans" panose="020B0606030504020204" pitchFamily="34" charset="0"/>
                <a:cs typeface="Open Sans" panose="020B0606030504020204" pitchFamily="34" charset="0"/>
              </a:rPr>
              <a:t>)</a:t>
            </a:r>
            <a:endParaRPr lang="en-GB"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Rectangle 7">
            <a:extLst>
              <a:ext uri="{FF2B5EF4-FFF2-40B4-BE49-F238E27FC236}">
                <a16:creationId xmlns:a16="http://schemas.microsoft.com/office/drawing/2014/main" id="{11493135-E7DF-4730-A2DD-49BDBD0B142A}"/>
              </a:ext>
            </a:extLst>
          </p:cNvPr>
          <p:cNvSpPr/>
          <p:nvPr/>
        </p:nvSpPr>
        <p:spPr>
          <a:xfrm>
            <a:off x="516740" y="7810810"/>
            <a:ext cx="11039385" cy="954107"/>
          </a:xfrm>
          <a:prstGeom prst="rect">
            <a:avLst/>
          </a:prstGeom>
          <a:ln>
            <a:solidFill>
              <a:schemeClr val="tx1"/>
            </a:solidFill>
          </a:ln>
        </p:spPr>
        <p:txBody>
          <a:bodyPr wrap="square">
            <a:spAutoFit/>
          </a:bodyPr>
          <a:lstStyle/>
          <a:p>
            <a:r>
              <a:rPr lang="en-GB" sz="2800" b="1" dirty="0">
                <a:latin typeface="Open Sans" panose="020B0606030504020204" pitchFamily="34" charset="0"/>
                <a:ea typeface="Open Sans" panose="020B0606030504020204" pitchFamily="34" charset="0"/>
                <a:cs typeface="Open Sans" panose="020B0606030504020204" pitchFamily="34" charset="0"/>
              </a:rPr>
              <a:t>Self</a:t>
            </a:r>
            <a:r>
              <a:rPr lang="en-GB" sz="2800" dirty="0">
                <a:latin typeface="Open Sans" panose="020B0606030504020204" pitchFamily="34" charset="0"/>
                <a:ea typeface="Open Sans" panose="020B0606030504020204" pitchFamily="34" charset="0"/>
                <a:cs typeface="Open Sans" panose="020B0606030504020204" pitchFamily="34" charset="0"/>
              </a:rPr>
              <a:t>-</a:t>
            </a:r>
            <a:r>
              <a:rPr lang="en-GB" sz="2800" b="1" dirty="0">
                <a:latin typeface="Open Sans" panose="020B0606030504020204" pitchFamily="34" charset="0"/>
                <a:ea typeface="Open Sans" panose="020B0606030504020204" pitchFamily="34" charset="0"/>
                <a:cs typeface="Open Sans" panose="020B0606030504020204" pitchFamily="34" charset="0"/>
              </a:rPr>
              <a:t>monitoring</a:t>
            </a:r>
            <a:r>
              <a:rPr lang="en-GB" sz="2800" dirty="0">
                <a:latin typeface="Open Sans" panose="020B0606030504020204" pitchFamily="34" charset="0"/>
                <a:ea typeface="Open Sans" panose="020B0606030504020204" pitchFamily="34" charset="0"/>
                <a:cs typeface="Open Sans" panose="020B0606030504020204" pitchFamily="34" charset="0"/>
              </a:rPr>
              <a:t> is the ability to both observe and evaluate one's behaviour. </a:t>
            </a:r>
          </a:p>
        </p:txBody>
      </p:sp>
    </p:spTree>
    <p:extLst>
      <p:ext uri="{BB962C8B-B14F-4D97-AF65-F5344CB8AC3E}">
        <p14:creationId xmlns:p14="http://schemas.microsoft.com/office/powerpoint/2010/main" val="2269062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A6990FA-90DA-4B93-89ED-76C6CB407EFF}"/>
              </a:ext>
            </a:extLst>
          </p:cNvPr>
          <p:cNvGraphicFramePr>
            <a:graphicFrameLocks noGrp="1"/>
          </p:cNvGraphicFramePr>
          <p:nvPr>
            <p:extLst>
              <p:ext uri="{D42A27DB-BD31-4B8C-83A1-F6EECF244321}">
                <p14:modId xmlns:p14="http://schemas.microsoft.com/office/powerpoint/2010/main" val="3413410666"/>
              </p:ext>
            </p:extLst>
          </p:nvPr>
        </p:nvGraphicFramePr>
        <p:xfrm>
          <a:off x="295834" y="1422400"/>
          <a:ext cx="11743767" cy="6045208"/>
        </p:xfrm>
        <a:graphic>
          <a:graphicData uri="http://schemas.openxmlformats.org/drawingml/2006/table">
            <a:tbl>
              <a:tblPr firstRow="1" firstCol="1" bandRow="1">
                <a:tableStyleId>{5C22544A-7EE6-4342-B048-85BDC9FD1C3A}</a:tableStyleId>
              </a:tblPr>
              <a:tblGrid>
                <a:gridCol w="5018702">
                  <a:extLst>
                    <a:ext uri="{9D8B030D-6E8A-4147-A177-3AD203B41FA5}">
                      <a16:colId xmlns:a16="http://schemas.microsoft.com/office/drawing/2014/main" val="2884383298"/>
                    </a:ext>
                  </a:extLst>
                </a:gridCol>
                <a:gridCol w="817332">
                  <a:extLst>
                    <a:ext uri="{9D8B030D-6E8A-4147-A177-3AD203B41FA5}">
                      <a16:colId xmlns:a16="http://schemas.microsoft.com/office/drawing/2014/main" val="2017203139"/>
                    </a:ext>
                  </a:extLst>
                </a:gridCol>
                <a:gridCol w="817332">
                  <a:extLst>
                    <a:ext uri="{9D8B030D-6E8A-4147-A177-3AD203B41FA5}">
                      <a16:colId xmlns:a16="http://schemas.microsoft.com/office/drawing/2014/main" val="251794877"/>
                    </a:ext>
                  </a:extLst>
                </a:gridCol>
                <a:gridCol w="817332">
                  <a:extLst>
                    <a:ext uri="{9D8B030D-6E8A-4147-A177-3AD203B41FA5}">
                      <a16:colId xmlns:a16="http://schemas.microsoft.com/office/drawing/2014/main" val="3456186211"/>
                    </a:ext>
                  </a:extLst>
                </a:gridCol>
                <a:gridCol w="817332">
                  <a:extLst>
                    <a:ext uri="{9D8B030D-6E8A-4147-A177-3AD203B41FA5}">
                      <a16:colId xmlns:a16="http://schemas.microsoft.com/office/drawing/2014/main" val="2790456931"/>
                    </a:ext>
                  </a:extLst>
                </a:gridCol>
                <a:gridCol w="817332">
                  <a:extLst>
                    <a:ext uri="{9D8B030D-6E8A-4147-A177-3AD203B41FA5}">
                      <a16:colId xmlns:a16="http://schemas.microsoft.com/office/drawing/2014/main" val="2685968344"/>
                    </a:ext>
                  </a:extLst>
                </a:gridCol>
                <a:gridCol w="817332">
                  <a:extLst>
                    <a:ext uri="{9D8B030D-6E8A-4147-A177-3AD203B41FA5}">
                      <a16:colId xmlns:a16="http://schemas.microsoft.com/office/drawing/2014/main" val="13834427"/>
                    </a:ext>
                  </a:extLst>
                </a:gridCol>
                <a:gridCol w="817332">
                  <a:extLst>
                    <a:ext uri="{9D8B030D-6E8A-4147-A177-3AD203B41FA5}">
                      <a16:colId xmlns:a16="http://schemas.microsoft.com/office/drawing/2014/main" val="3399061608"/>
                    </a:ext>
                  </a:extLst>
                </a:gridCol>
                <a:gridCol w="1003741">
                  <a:extLst>
                    <a:ext uri="{9D8B030D-6E8A-4147-A177-3AD203B41FA5}">
                      <a16:colId xmlns:a16="http://schemas.microsoft.com/office/drawing/2014/main" val="2371804419"/>
                    </a:ext>
                  </a:extLst>
                </a:gridCol>
              </a:tblGrid>
              <a:tr h="755651">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7">
                  <a:txBody>
                    <a:bodyPr/>
                    <a:lstStyle/>
                    <a:p>
                      <a:pPr algn="ct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Days</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Total</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9281483"/>
                  </a:ext>
                </a:extLst>
              </a:tr>
              <a:tr h="755651">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Did I do my best today to: (1-10 score)</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1</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2</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3</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4</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5</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6</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7</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92320000"/>
                  </a:ext>
                </a:extLst>
              </a:tr>
              <a:tr h="755651">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387279"/>
                  </a:ext>
                </a:extLst>
              </a:tr>
              <a:tr h="755651">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37889732"/>
                  </a:ext>
                </a:extLst>
              </a:tr>
              <a:tr h="755651">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68391372"/>
                  </a:ext>
                </a:extLst>
              </a:tr>
              <a:tr h="755651">
                <a:tc>
                  <a:txBody>
                    <a:bodyPr/>
                    <a:lstStyle/>
                    <a:p>
                      <a:pP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0635626"/>
                  </a:ext>
                </a:extLst>
              </a:tr>
              <a:tr h="755651">
                <a:tc>
                  <a:txBody>
                    <a:bodyPr/>
                    <a:lstStyle/>
                    <a:p>
                      <a:pP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9090603"/>
                  </a:ext>
                </a:extLst>
              </a:tr>
              <a:tr h="755651">
                <a:tc>
                  <a:txBody>
                    <a:bodyPr/>
                    <a:lstStyle/>
                    <a:p>
                      <a:pP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GB" sz="2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marL="79803" marR="798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6418966"/>
                  </a:ext>
                </a:extLst>
              </a:tr>
            </a:tbl>
          </a:graphicData>
        </a:graphic>
      </p:graphicFrame>
      <p:sp>
        <p:nvSpPr>
          <p:cNvPr id="5" name="Rectangle 4">
            <a:extLst>
              <a:ext uri="{FF2B5EF4-FFF2-40B4-BE49-F238E27FC236}">
                <a16:creationId xmlns:a16="http://schemas.microsoft.com/office/drawing/2014/main" id="{44EFF219-9812-475E-B616-41C391CADCF8}"/>
              </a:ext>
            </a:extLst>
          </p:cNvPr>
          <p:cNvSpPr/>
          <p:nvPr/>
        </p:nvSpPr>
        <p:spPr>
          <a:xfrm>
            <a:off x="152398" y="203201"/>
            <a:ext cx="5232523" cy="769441"/>
          </a:xfrm>
          <a:prstGeom prst="rect">
            <a:avLst/>
          </a:prstGeom>
        </p:spPr>
        <p:txBody>
          <a:bodyPr wrap="none">
            <a:spAutoFit/>
          </a:bodyPr>
          <a:lstStyle/>
          <a:p>
            <a:r>
              <a:rPr lang="en-GB" sz="4400" b="1" dirty="0">
                <a:latin typeface="Open Sans" panose="020B0606030504020204" pitchFamily="34" charset="0"/>
                <a:ea typeface="Open Sans" panose="020B0606030504020204" pitchFamily="34" charset="0"/>
                <a:cs typeface="Open Sans" panose="020B0606030504020204" pitchFamily="34" charset="0"/>
              </a:rPr>
              <a:t>DAILY QUESTIONS</a:t>
            </a:r>
            <a:endParaRPr lang="en-GB" sz="1600" dirty="0">
              <a:latin typeface="Open Sans" panose="020B0606030504020204" pitchFamily="34" charset="0"/>
              <a:ea typeface="Open Sans" panose="020B0606030504020204" pitchFamily="34" charset="0"/>
              <a:cs typeface="Open Sans" panose="020B0606030504020204" pitchFamily="34" charset="0"/>
            </a:endParaRPr>
          </a:p>
        </p:txBody>
      </p:sp>
      <p:sp>
        <p:nvSpPr>
          <p:cNvPr id="6" name="Text Box 2">
            <a:extLst>
              <a:ext uri="{FF2B5EF4-FFF2-40B4-BE49-F238E27FC236}">
                <a16:creationId xmlns:a16="http://schemas.microsoft.com/office/drawing/2014/main" id="{4F56406D-576E-44E8-9261-C56EBDAF96CB}"/>
              </a:ext>
            </a:extLst>
          </p:cNvPr>
          <p:cNvSpPr txBox="1">
            <a:spLocks noChangeArrowheads="1"/>
          </p:cNvSpPr>
          <p:nvPr/>
        </p:nvSpPr>
        <p:spPr bwMode="auto">
          <a:xfrm>
            <a:off x="295834" y="7721600"/>
            <a:ext cx="11743767" cy="1178316"/>
          </a:xfrm>
          <a:prstGeom prst="rect">
            <a:avLst/>
          </a:prstGeom>
          <a:solidFill>
            <a:srgbClr val="FFFFFF"/>
          </a:solidFill>
          <a:ln w="9525">
            <a:solidFill>
              <a:schemeClr val="tx1"/>
            </a:solidFill>
            <a:miter lim="800000"/>
            <a:headEnd/>
            <a:tailEnd/>
          </a:ln>
        </p:spPr>
        <p:txBody>
          <a:bodyPr rot="0" vert="horz" wrap="square" lIns="121920" tIns="60960" rIns="121920" bIns="60960" anchor="t" anchorCtr="0">
            <a:noAutofit/>
          </a:bodyPr>
          <a:lstStyle/>
          <a:p>
            <a:r>
              <a:rPr lang="en-GB" b="1" dirty="0">
                <a:latin typeface="Open Sans" panose="020B0606030504020204" pitchFamily="34" charset="0"/>
                <a:ea typeface="Open Sans" panose="020B0606030504020204" pitchFamily="34" charset="0"/>
                <a:cs typeface="Open Sans" panose="020B0606030504020204" pitchFamily="34" charset="0"/>
              </a:rPr>
              <a:t>Remember:</a:t>
            </a:r>
            <a:endParaRPr lang="en-GB" dirty="0">
              <a:latin typeface="Open Sans" panose="020B0606030504020204" pitchFamily="34" charset="0"/>
              <a:ea typeface="Open Sans" panose="020B0606030504020204" pitchFamily="34" charset="0"/>
              <a:cs typeface="Open Sans" panose="020B0606030504020204" pitchFamily="34" charset="0"/>
            </a:endParaRPr>
          </a:p>
          <a:p>
            <a:pPr marL="16921" indent="-230712">
              <a:buFont typeface="Arial" panose="020B0604020202020204" pitchFamily="34" charset="0"/>
              <a:buChar char="•"/>
            </a:pPr>
            <a:r>
              <a:rPr lang="en-GB" dirty="0">
                <a:latin typeface="Open Sans" panose="020B0606030504020204" pitchFamily="34" charset="0"/>
                <a:ea typeface="Open Sans" panose="020B0606030504020204" pitchFamily="34" charset="0"/>
                <a:cs typeface="Open Sans" panose="020B0606030504020204" pitchFamily="34" charset="0"/>
              </a:rPr>
              <a:t>Change doesn’t happen overnight.</a:t>
            </a:r>
          </a:p>
          <a:p>
            <a:pPr marL="16921" indent="-230712">
              <a:buFont typeface="Arial" panose="020B0604020202020204" pitchFamily="34" charset="0"/>
              <a:buChar char="•"/>
            </a:pPr>
            <a:r>
              <a:rPr lang="en-GB" dirty="0">
                <a:latin typeface="Open Sans" panose="020B0606030504020204" pitchFamily="34" charset="0"/>
                <a:ea typeface="Open Sans" panose="020B0606030504020204" pitchFamily="34" charset="0"/>
                <a:cs typeface="Open Sans" panose="020B0606030504020204" pitchFamily="34" charset="0"/>
              </a:rPr>
              <a:t>It is not about how well you performed but how well you tried.</a:t>
            </a:r>
          </a:p>
          <a:p>
            <a:pPr marL="16921" indent="-230712">
              <a:buFont typeface="Arial" panose="020B0604020202020204" pitchFamily="34" charset="0"/>
              <a:buChar char="•"/>
            </a:pPr>
            <a:r>
              <a:rPr lang="en-GB" dirty="0">
                <a:latin typeface="Open Sans" panose="020B0606030504020204" pitchFamily="34" charset="0"/>
                <a:ea typeface="Open Sans" panose="020B0606030504020204" pitchFamily="34" charset="0"/>
                <a:cs typeface="Open Sans" panose="020B0606030504020204" pitchFamily="34" charset="0"/>
              </a:rPr>
              <a:t>Success is the sum of small efforts repeated day in and day out</a:t>
            </a:r>
            <a:r>
              <a:rPr lang="en-GB" sz="1600" dirty="0">
                <a:latin typeface="Arial" panose="020B0604020202020204" pitchFamily="34" charset="0"/>
                <a:ea typeface="Open Sans" panose="020B0606030504020204" pitchFamily="34" charset="0"/>
                <a:cs typeface="Times New Roman" panose="02020603050405020304" pitchFamily="18" charset="0"/>
              </a:rPr>
              <a:t>.</a:t>
            </a:r>
            <a:endParaRPr lang="en-GB" sz="1467"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76651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5410</TotalTime>
  <Words>469</Words>
  <Application>Microsoft Office PowerPoint</Application>
  <PresentationFormat>Custom</PresentationFormat>
  <Paragraphs>117</Paragraphs>
  <Slides>10</Slides>
  <Notes>4</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Cooper</dc:creator>
  <cp:lastModifiedBy>Ben Cooper</cp:lastModifiedBy>
  <cp:revision>192</cp:revision>
  <cp:lastPrinted>2020-03-04T11:25:05Z</cp:lastPrinted>
  <dcterms:created xsi:type="dcterms:W3CDTF">2020-02-25T14:29:20Z</dcterms:created>
  <dcterms:modified xsi:type="dcterms:W3CDTF">2021-02-04T14:26:47Z</dcterms:modified>
</cp:coreProperties>
</file>